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ags/tag5.xml" ContentType="application/vnd.openxmlformats-officedocument.presentationml.tag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tags/tag7.xml" ContentType="application/vnd.openxmlformats-officedocument.presentationml.tag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41"/>
  </p:notesMasterIdLst>
  <p:handoutMasterIdLst>
    <p:handoutMasterId r:id="rId142"/>
  </p:handoutMasterIdLst>
  <p:sldIdLst>
    <p:sldId id="385" r:id="rId2"/>
    <p:sldId id="387" r:id="rId3"/>
    <p:sldId id="445" r:id="rId4"/>
    <p:sldId id="390" r:id="rId5"/>
    <p:sldId id="394" r:id="rId6"/>
    <p:sldId id="438" r:id="rId7"/>
    <p:sldId id="709" r:id="rId8"/>
    <p:sldId id="710" r:id="rId9"/>
    <p:sldId id="711" r:id="rId10"/>
    <p:sldId id="616" r:id="rId11"/>
    <p:sldId id="615" r:id="rId12"/>
    <p:sldId id="617" r:id="rId13"/>
    <p:sldId id="403" r:id="rId14"/>
    <p:sldId id="434" r:id="rId15"/>
    <p:sldId id="435" r:id="rId16"/>
    <p:sldId id="436" r:id="rId17"/>
    <p:sldId id="437" r:id="rId18"/>
    <p:sldId id="625" r:id="rId19"/>
    <p:sldId id="626" r:id="rId20"/>
    <p:sldId id="627" r:id="rId21"/>
    <p:sldId id="621" r:id="rId22"/>
    <p:sldId id="622" r:id="rId23"/>
    <p:sldId id="458" r:id="rId24"/>
    <p:sldId id="628" r:id="rId25"/>
    <p:sldId id="629" r:id="rId26"/>
    <p:sldId id="630" r:id="rId27"/>
    <p:sldId id="631" r:id="rId28"/>
    <p:sldId id="632" r:id="rId29"/>
    <p:sldId id="633" r:id="rId30"/>
    <p:sldId id="636" r:id="rId31"/>
    <p:sldId id="637" r:id="rId32"/>
    <p:sldId id="639" r:id="rId33"/>
    <p:sldId id="642" r:id="rId34"/>
    <p:sldId id="708" r:id="rId35"/>
    <p:sldId id="644" r:id="rId36"/>
    <p:sldId id="645" r:id="rId37"/>
    <p:sldId id="646" r:id="rId38"/>
    <p:sldId id="647" r:id="rId39"/>
    <p:sldId id="648" r:id="rId40"/>
    <p:sldId id="651" r:id="rId41"/>
    <p:sldId id="652" r:id="rId42"/>
    <p:sldId id="655" r:id="rId43"/>
    <p:sldId id="656" r:id="rId44"/>
    <p:sldId id="657" r:id="rId45"/>
    <p:sldId id="658" r:id="rId46"/>
    <p:sldId id="659" r:id="rId47"/>
    <p:sldId id="660" r:id="rId48"/>
    <p:sldId id="661" r:id="rId49"/>
    <p:sldId id="662" r:id="rId50"/>
    <p:sldId id="664" r:id="rId51"/>
    <p:sldId id="665" r:id="rId52"/>
    <p:sldId id="666" r:id="rId53"/>
    <p:sldId id="667" r:id="rId54"/>
    <p:sldId id="671" r:id="rId55"/>
    <p:sldId id="672" r:id="rId56"/>
    <p:sldId id="673" r:id="rId57"/>
    <p:sldId id="674" r:id="rId58"/>
    <p:sldId id="675" r:id="rId59"/>
    <p:sldId id="676" r:id="rId60"/>
    <p:sldId id="677" r:id="rId61"/>
    <p:sldId id="678" r:id="rId62"/>
    <p:sldId id="680" r:id="rId63"/>
    <p:sldId id="681" r:id="rId64"/>
    <p:sldId id="682" r:id="rId65"/>
    <p:sldId id="683" r:id="rId66"/>
    <p:sldId id="684" r:id="rId67"/>
    <p:sldId id="685" r:id="rId68"/>
    <p:sldId id="686" r:id="rId69"/>
    <p:sldId id="687" r:id="rId70"/>
    <p:sldId id="688" r:id="rId71"/>
    <p:sldId id="689" r:id="rId72"/>
    <p:sldId id="690" r:id="rId73"/>
    <p:sldId id="691" r:id="rId74"/>
    <p:sldId id="692" r:id="rId75"/>
    <p:sldId id="693" r:id="rId76"/>
    <p:sldId id="694" r:id="rId77"/>
    <p:sldId id="695" r:id="rId78"/>
    <p:sldId id="696" r:id="rId79"/>
    <p:sldId id="697" r:id="rId80"/>
    <p:sldId id="698" r:id="rId81"/>
    <p:sldId id="699" r:id="rId82"/>
    <p:sldId id="700" r:id="rId83"/>
    <p:sldId id="701" r:id="rId84"/>
    <p:sldId id="459" r:id="rId85"/>
    <p:sldId id="702" r:id="rId86"/>
    <p:sldId id="468" r:id="rId87"/>
    <p:sldId id="469" r:id="rId88"/>
    <p:sldId id="470" r:id="rId89"/>
    <p:sldId id="471" r:id="rId90"/>
    <p:sldId id="472" r:id="rId91"/>
    <p:sldId id="473" r:id="rId92"/>
    <p:sldId id="474" r:id="rId93"/>
    <p:sldId id="475" r:id="rId94"/>
    <p:sldId id="476" r:id="rId95"/>
    <p:sldId id="477" r:id="rId96"/>
    <p:sldId id="551" r:id="rId97"/>
    <p:sldId id="601" r:id="rId98"/>
    <p:sldId id="602" r:id="rId99"/>
    <p:sldId id="587" r:id="rId100"/>
    <p:sldId id="588" r:id="rId101"/>
    <p:sldId id="599" r:id="rId102"/>
    <p:sldId id="600" r:id="rId103"/>
    <p:sldId id="566" r:id="rId104"/>
    <p:sldId id="395" r:id="rId105"/>
    <p:sldId id="398" r:id="rId106"/>
    <p:sldId id="703" r:id="rId107"/>
    <p:sldId id="704" r:id="rId108"/>
    <p:sldId id="705" r:id="rId109"/>
    <p:sldId id="706" r:id="rId110"/>
    <p:sldId id="604" r:id="rId111"/>
    <p:sldId id="605" r:id="rId112"/>
    <p:sldId id="606" r:id="rId113"/>
    <p:sldId id="552" r:id="rId114"/>
    <p:sldId id="409" r:id="rId115"/>
    <p:sldId id="410" r:id="rId116"/>
    <p:sldId id="411" r:id="rId117"/>
    <p:sldId id="412" r:id="rId118"/>
    <p:sldId id="413" r:id="rId119"/>
    <p:sldId id="414" r:id="rId120"/>
    <p:sldId id="415" r:id="rId121"/>
    <p:sldId id="416" r:id="rId122"/>
    <p:sldId id="417" r:id="rId123"/>
    <p:sldId id="418" r:id="rId124"/>
    <p:sldId id="419" r:id="rId125"/>
    <p:sldId id="420" r:id="rId126"/>
    <p:sldId id="421" r:id="rId127"/>
    <p:sldId id="422" r:id="rId128"/>
    <p:sldId id="423" r:id="rId129"/>
    <p:sldId id="424" r:id="rId130"/>
    <p:sldId id="425" r:id="rId131"/>
    <p:sldId id="426" r:id="rId132"/>
    <p:sldId id="427" r:id="rId133"/>
    <p:sldId id="428" r:id="rId134"/>
    <p:sldId id="429" r:id="rId135"/>
    <p:sldId id="430" r:id="rId136"/>
    <p:sldId id="431" r:id="rId137"/>
    <p:sldId id="432" r:id="rId138"/>
    <p:sldId id="401" r:id="rId139"/>
    <p:sldId id="707" r:id="rId140"/>
  </p:sldIdLst>
  <p:sldSz cx="9144000" cy="6858000" type="screen4x3"/>
  <p:notesSz cx="6858000" cy="9144000"/>
  <p:custDataLst>
    <p:tags r:id="rId143"/>
  </p:custDataLst>
  <p:defaultTextStyle>
    <a:defPPr>
      <a:defRPr lang="pl-PL"/>
    </a:defPPr>
    <a:lvl1pPr algn="l" rtl="0" fontAlgn="base">
      <a:spcBef>
        <a:spcPct val="0"/>
      </a:spcBef>
      <a:spcAft>
        <a:spcPct val="0"/>
      </a:spcAft>
      <a:defRPr kern="1200">
        <a:solidFill>
          <a:schemeClr val="tx1"/>
        </a:solidFill>
        <a:latin typeface="Arial" charset="0"/>
        <a:ea typeface="+mn-ea"/>
        <a:cs typeface="Arial" charset="0"/>
      </a:defRPr>
    </a:lvl1pPr>
    <a:lvl2pPr marL="457172" algn="l" rtl="0" fontAlgn="base">
      <a:spcBef>
        <a:spcPct val="0"/>
      </a:spcBef>
      <a:spcAft>
        <a:spcPct val="0"/>
      </a:spcAft>
      <a:defRPr kern="1200">
        <a:solidFill>
          <a:schemeClr val="tx1"/>
        </a:solidFill>
        <a:latin typeface="Arial" charset="0"/>
        <a:ea typeface="+mn-ea"/>
        <a:cs typeface="Arial" charset="0"/>
      </a:defRPr>
    </a:lvl2pPr>
    <a:lvl3pPr marL="914346" algn="l" rtl="0" fontAlgn="base">
      <a:spcBef>
        <a:spcPct val="0"/>
      </a:spcBef>
      <a:spcAft>
        <a:spcPct val="0"/>
      </a:spcAft>
      <a:defRPr kern="1200">
        <a:solidFill>
          <a:schemeClr val="tx1"/>
        </a:solidFill>
        <a:latin typeface="Arial" charset="0"/>
        <a:ea typeface="+mn-ea"/>
        <a:cs typeface="Arial" charset="0"/>
      </a:defRPr>
    </a:lvl3pPr>
    <a:lvl4pPr marL="1371518" algn="l" rtl="0" fontAlgn="base">
      <a:spcBef>
        <a:spcPct val="0"/>
      </a:spcBef>
      <a:spcAft>
        <a:spcPct val="0"/>
      </a:spcAft>
      <a:defRPr kern="1200">
        <a:solidFill>
          <a:schemeClr val="tx1"/>
        </a:solidFill>
        <a:latin typeface="Arial" charset="0"/>
        <a:ea typeface="+mn-ea"/>
        <a:cs typeface="Arial" charset="0"/>
      </a:defRPr>
    </a:lvl4pPr>
    <a:lvl5pPr marL="1828691" algn="l" rtl="0" fontAlgn="base">
      <a:spcBef>
        <a:spcPct val="0"/>
      </a:spcBef>
      <a:spcAft>
        <a:spcPct val="0"/>
      </a:spcAft>
      <a:defRPr kern="1200">
        <a:solidFill>
          <a:schemeClr val="tx1"/>
        </a:solidFill>
        <a:latin typeface="Arial" charset="0"/>
        <a:ea typeface="+mn-ea"/>
        <a:cs typeface="Arial" charset="0"/>
      </a:defRPr>
    </a:lvl5pPr>
    <a:lvl6pPr marL="2285863" algn="l" defTabSz="914346" rtl="0" eaLnBrk="1" latinLnBrk="0" hangingPunct="1">
      <a:defRPr kern="1200">
        <a:solidFill>
          <a:schemeClr val="tx1"/>
        </a:solidFill>
        <a:latin typeface="Arial" charset="0"/>
        <a:ea typeface="+mn-ea"/>
        <a:cs typeface="Arial" charset="0"/>
      </a:defRPr>
    </a:lvl6pPr>
    <a:lvl7pPr marL="2743037" algn="l" defTabSz="914346" rtl="0" eaLnBrk="1" latinLnBrk="0" hangingPunct="1">
      <a:defRPr kern="1200">
        <a:solidFill>
          <a:schemeClr val="tx1"/>
        </a:solidFill>
        <a:latin typeface="Arial" charset="0"/>
        <a:ea typeface="+mn-ea"/>
        <a:cs typeface="Arial" charset="0"/>
      </a:defRPr>
    </a:lvl7pPr>
    <a:lvl8pPr marL="3200209" algn="l" defTabSz="914346" rtl="0" eaLnBrk="1" latinLnBrk="0" hangingPunct="1">
      <a:defRPr kern="1200">
        <a:solidFill>
          <a:schemeClr val="tx1"/>
        </a:solidFill>
        <a:latin typeface="Arial" charset="0"/>
        <a:ea typeface="+mn-ea"/>
        <a:cs typeface="Arial" charset="0"/>
      </a:defRPr>
    </a:lvl8pPr>
    <a:lvl9pPr marL="3657381" algn="l" defTabSz="914346"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CC66"/>
    <a:srgbClr val="4C6C9C"/>
    <a:srgbClr val="6F8DB9"/>
    <a:srgbClr val="9DB1CF"/>
    <a:srgbClr val="7FA3CF"/>
    <a:srgbClr val="DFE5EF"/>
    <a:srgbClr val="C3CFE1"/>
    <a:srgbClr val="C5D5E9"/>
    <a:srgbClr val="ABC3DF"/>
    <a:srgbClr val="638FC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480" autoAdjust="0"/>
    <p:restoredTop sz="84409" autoAdjust="0"/>
  </p:normalViewPr>
  <p:slideViewPr>
    <p:cSldViewPr snapToGrid="0" snapToObjects="1">
      <p:cViewPr>
        <p:scale>
          <a:sx n="50" d="100"/>
          <a:sy n="50" d="100"/>
        </p:scale>
        <p:origin x="-1932" y="-336"/>
      </p:cViewPr>
      <p:guideLst>
        <p:guide orient="horz" pos="1141"/>
        <p:guide orient="horz" pos="2137"/>
        <p:guide orient="horz" pos="1677"/>
        <p:guide pos="353"/>
        <p:guide pos="486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1" d="100"/>
          <a:sy n="101" d="100"/>
        </p:scale>
        <p:origin x="-3492"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Symbol zastępczy daty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9FA8327-59C1-4E0A-8579-2AD381E909FB}" type="datetimeFigureOut">
              <a:rPr lang="en-US"/>
              <a:pPr>
                <a:defRPr/>
              </a:pPr>
              <a:t>11/28/2013</a:t>
            </a:fld>
            <a:endParaRPr lang="en-US"/>
          </a:p>
        </p:txBody>
      </p:sp>
      <p:sp>
        <p:nvSpPr>
          <p:cNvPr id="4" name="Symbol zastępczy stopki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ymbol zastępczy numeru slajd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7E38FB-8A3E-4B7E-8085-44789ADF8DD5}" type="slidenum">
              <a:rPr lang="en-US"/>
              <a:pPr>
                <a:defRPr/>
              </a:pPr>
              <a:t>‹#›</a:t>
            </a:fld>
            <a:endParaRPr lang="en-US"/>
          </a:p>
        </p:txBody>
      </p:sp>
    </p:spTree>
    <p:extLst>
      <p:ext uri="{BB962C8B-B14F-4D97-AF65-F5344CB8AC3E}">
        <p14:creationId xmlns:p14="http://schemas.microsoft.com/office/powerpoint/2010/main" xmlns="" val="1028742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0F0C083-7414-40FA-8BE9-0F36C1413BEA}" type="datetimeFigureOut">
              <a:rPr lang="pl-PL"/>
              <a:pPr>
                <a:defRPr/>
              </a:pPr>
              <a:t>2013-11-28</a:t>
            </a:fld>
            <a:endParaRPr lang="pl-PL"/>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l-PL" noProof="0"/>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l-PL" noProof="0" smtClean="0"/>
              <a:t>Kliknij, aby edytować style wzorca tekstu</a:t>
            </a:r>
          </a:p>
          <a:p>
            <a:pPr lvl="1"/>
            <a:r>
              <a:rPr lang="pl-PL" noProof="0" smtClean="0"/>
              <a:t>Drugi poziom</a:t>
            </a:r>
          </a:p>
          <a:p>
            <a:pPr lvl="2"/>
            <a:r>
              <a:rPr lang="pl-PL" noProof="0" smtClean="0"/>
              <a:t>Trzeci poziom</a:t>
            </a:r>
          </a:p>
          <a:p>
            <a:pPr lvl="3"/>
            <a:r>
              <a:rPr lang="pl-PL" noProof="0" smtClean="0"/>
              <a:t>Czwarty poziom</a:t>
            </a:r>
          </a:p>
          <a:p>
            <a:pPr lvl="4"/>
            <a:r>
              <a:rPr lang="pl-PL" noProof="0" smtClean="0"/>
              <a:t>Piąty poziom</a:t>
            </a:r>
            <a:endParaRPr lang="pl-PL" noProof="0"/>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8F9CBF9-EDFC-4F07-9E1C-4B5B9302E818}" type="slidenum">
              <a:rPr lang="pl-PL"/>
              <a:pPr>
                <a:defRPr/>
              </a:pPr>
              <a:t>‹#›</a:t>
            </a:fld>
            <a:endParaRPr lang="pl-PL"/>
          </a:p>
        </p:txBody>
      </p:sp>
    </p:spTree>
    <p:extLst>
      <p:ext uri="{BB962C8B-B14F-4D97-AF65-F5344CB8AC3E}">
        <p14:creationId xmlns:p14="http://schemas.microsoft.com/office/powerpoint/2010/main" xmlns="" val="41977211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72" algn="l" rtl="0" eaLnBrk="0" fontAlgn="base" hangingPunct="0">
      <a:spcBef>
        <a:spcPct val="30000"/>
      </a:spcBef>
      <a:spcAft>
        <a:spcPct val="0"/>
      </a:spcAft>
      <a:defRPr sz="1200" kern="1200">
        <a:solidFill>
          <a:schemeClr val="tx1"/>
        </a:solidFill>
        <a:latin typeface="+mn-lt"/>
        <a:ea typeface="+mn-ea"/>
        <a:cs typeface="+mn-cs"/>
      </a:defRPr>
    </a:lvl2pPr>
    <a:lvl3pPr marL="914346" algn="l" rtl="0" eaLnBrk="0" fontAlgn="base" hangingPunct="0">
      <a:spcBef>
        <a:spcPct val="30000"/>
      </a:spcBef>
      <a:spcAft>
        <a:spcPct val="0"/>
      </a:spcAft>
      <a:defRPr sz="1200" kern="1200">
        <a:solidFill>
          <a:schemeClr val="tx1"/>
        </a:solidFill>
        <a:latin typeface="+mn-lt"/>
        <a:ea typeface="+mn-ea"/>
        <a:cs typeface="+mn-cs"/>
      </a:defRPr>
    </a:lvl3pPr>
    <a:lvl4pPr marL="1371518" algn="l" rtl="0" eaLnBrk="0" fontAlgn="base" hangingPunct="0">
      <a:spcBef>
        <a:spcPct val="30000"/>
      </a:spcBef>
      <a:spcAft>
        <a:spcPct val="0"/>
      </a:spcAft>
      <a:defRPr sz="1200" kern="1200">
        <a:solidFill>
          <a:schemeClr val="tx1"/>
        </a:solidFill>
        <a:latin typeface="+mn-lt"/>
        <a:ea typeface="+mn-ea"/>
        <a:cs typeface="+mn-cs"/>
      </a:defRPr>
    </a:lvl4pPr>
    <a:lvl5pPr marL="1828691" algn="l" rtl="0" eaLnBrk="0" fontAlgn="base" hangingPunct="0">
      <a:spcBef>
        <a:spcPct val="30000"/>
      </a:spcBef>
      <a:spcAft>
        <a:spcPct val="0"/>
      </a:spcAft>
      <a:defRPr sz="1200" kern="1200">
        <a:solidFill>
          <a:schemeClr val="tx1"/>
        </a:solidFill>
        <a:latin typeface="+mn-lt"/>
        <a:ea typeface="+mn-ea"/>
        <a:cs typeface="+mn-cs"/>
      </a:defRPr>
    </a:lvl5pPr>
    <a:lvl6pPr marL="2285863" algn="l" defTabSz="914346" rtl="0" eaLnBrk="1" latinLnBrk="0" hangingPunct="1">
      <a:defRPr sz="1200" kern="1200">
        <a:solidFill>
          <a:schemeClr val="tx1"/>
        </a:solidFill>
        <a:latin typeface="+mn-lt"/>
        <a:ea typeface="+mn-ea"/>
        <a:cs typeface="+mn-cs"/>
      </a:defRPr>
    </a:lvl6pPr>
    <a:lvl7pPr marL="2743037" algn="l" defTabSz="914346" rtl="0" eaLnBrk="1" latinLnBrk="0" hangingPunct="1">
      <a:defRPr sz="1200" kern="1200">
        <a:solidFill>
          <a:schemeClr val="tx1"/>
        </a:solidFill>
        <a:latin typeface="+mn-lt"/>
        <a:ea typeface="+mn-ea"/>
        <a:cs typeface="+mn-cs"/>
      </a:defRPr>
    </a:lvl7pPr>
    <a:lvl8pPr marL="3200209" algn="l" defTabSz="914346" rtl="0" eaLnBrk="1" latinLnBrk="0" hangingPunct="1">
      <a:defRPr sz="1200" kern="1200">
        <a:solidFill>
          <a:schemeClr val="tx1"/>
        </a:solidFill>
        <a:latin typeface="+mn-lt"/>
        <a:ea typeface="+mn-ea"/>
        <a:cs typeface="+mn-cs"/>
      </a:defRPr>
    </a:lvl8pPr>
    <a:lvl9pPr marL="3657381" algn="l" defTabSz="91434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l.wikipedia.org/wiki/Spo%C5%82eczno%C5%9B%C4%87_haker%C3%B3w"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pl.wikipedia.org/wiki/System_operacyjny" TargetMode="External"/><Relationship Id="rId5" Type="http://schemas.openxmlformats.org/officeDocument/2006/relationships/hyperlink" Target="http://pl.wikipedia.org/wiki/J%C4%99zyk_programowania" TargetMode="External"/><Relationship Id="rId4" Type="http://schemas.openxmlformats.org/officeDocument/2006/relationships/hyperlink" Target="http://pl.wikipedia.org/wiki/Interne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651BB7D-AC8D-4A8F-A06D-DC839E488467}" type="slidenum">
              <a:rPr lang="pl-PL" smtClean="0"/>
              <a:pPr>
                <a:defRPr/>
              </a:pPr>
              <a:t>1</a:t>
            </a:fld>
            <a:endParaRPr lang="pl-PL"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18</a:t>
            </a:fld>
            <a:endParaRPr lang="pl-P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Oddaje zapominam.</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19</a:t>
            </a:fld>
            <a:endParaRPr lang="pl-P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20</a:t>
            </a:fld>
            <a:endParaRPr lang="pl-P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Nie</a:t>
            </a:r>
            <a:r>
              <a:rPr lang="pl-PL" baseline="0" dirty="0" smtClean="0"/>
              <a:t> oddaje, żyję z tym, przez lata.</a:t>
            </a:r>
            <a:r>
              <a:rPr lang="en-US" baseline="0" dirty="0" smtClean="0"/>
              <a:t> </a:t>
            </a:r>
            <a:r>
              <a:rPr lang="en-US" baseline="0" dirty="0" err="1" smtClean="0"/>
              <a:t>Kod</a:t>
            </a:r>
            <a:r>
              <a:rPr lang="en-US" baseline="0" dirty="0" smtClean="0"/>
              <a:t> to </a:t>
            </a:r>
            <a:r>
              <a:rPr lang="en-US" baseline="0" dirty="0" err="1" smtClean="0"/>
              <a:t>coś</a:t>
            </a:r>
            <a:r>
              <a:rPr lang="en-US" baseline="0" dirty="0" smtClean="0"/>
              <a:t> do </a:t>
            </a:r>
            <a:r>
              <a:rPr lang="en-US" baseline="0" dirty="0" err="1" smtClean="0"/>
              <a:t>piszemy</a:t>
            </a:r>
            <a:r>
              <a:rPr lang="en-US" baseline="0" dirty="0" smtClean="0"/>
              <a:t> </a:t>
            </a:r>
            <a:r>
              <a:rPr lang="en-US" baseline="0" dirty="0" err="1" smtClean="0"/>
              <a:t>aby</a:t>
            </a:r>
            <a:r>
              <a:rPr lang="en-US" baseline="0" dirty="0" smtClean="0"/>
              <a:t> </a:t>
            </a:r>
            <a:r>
              <a:rPr lang="en-US" baseline="0" dirty="0" err="1" smtClean="0"/>
              <a:t>komputer</a:t>
            </a:r>
            <a:r>
              <a:rPr lang="en-US" baseline="0" dirty="0" smtClean="0"/>
              <a:t> </a:t>
            </a:r>
            <a:r>
              <a:rPr lang="en-US" baseline="0" dirty="0" err="1" smtClean="0"/>
              <a:t>zrozumiał</a:t>
            </a:r>
            <a:r>
              <a:rPr lang="en-US" baseline="0" dirty="0" smtClean="0"/>
              <a:t>. To medium </a:t>
            </a:r>
            <a:r>
              <a:rPr lang="en-US" baseline="0" dirty="0" err="1" smtClean="0"/>
              <a:t>porozumieniawania</a:t>
            </a:r>
            <a:r>
              <a:rPr lang="en-US" baseline="0" dirty="0" smtClean="0"/>
              <a:t> </a:t>
            </a:r>
            <a:r>
              <a:rPr lang="en-US" baseline="0" dirty="0" err="1" smtClean="0"/>
              <a:t>się</a:t>
            </a:r>
            <a:r>
              <a:rPr lang="en-US" baseline="0" dirty="0" smtClean="0"/>
              <a:t> z </a:t>
            </a:r>
            <a:r>
              <a:rPr lang="en-US" baseline="0" dirty="0" err="1" smtClean="0"/>
              <a:t>ludźmi</a:t>
            </a:r>
            <a:r>
              <a:rPr lang="en-US" baseline="0" dirty="0" smtClean="0"/>
              <a:t>, </a:t>
            </a:r>
            <a:r>
              <a:rPr lang="en-US" baseline="0" dirty="0" err="1" smtClean="0"/>
              <a:t>miejsce</a:t>
            </a:r>
            <a:r>
              <a:rPr lang="en-US" baseline="0" dirty="0" smtClean="0"/>
              <a:t> w </a:t>
            </a:r>
            <a:r>
              <a:rPr lang="en-US" baseline="0" dirty="0" err="1" smtClean="0"/>
              <a:t>którym</a:t>
            </a:r>
            <a:r>
              <a:rPr lang="en-US" baseline="0" dirty="0" smtClean="0"/>
              <a:t> </a:t>
            </a:r>
            <a:r>
              <a:rPr lang="en-US" baseline="0" dirty="0" err="1" smtClean="0"/>
              <a:t>mieszkamy</a:t>
            </a:r>
            <a:r>
              <a:rPr lang="en-US" baseline="0" dirty="0" smtClean="0"/>
              <a:t>. I </a:t>
            </a:r>
            <a:r>
              <a:rPr lang="en-US" baseline="0" dirty="0" err="1" smtClean="0"/>
              <a:t>takie</a:t>
            </a:r>
            <a:r>
              <a:rPr lang="en-US" baseline="0" dirty="0" smtClean="0"/>
              <a:t> </a:t>
            </a:r>
            <a:r>
              <a:rPr lang="en-US" baseline="0" dirty="0" err="1" smtClean="0"/>
              <a:t>miejsce</a:t>
            </a:r>
            <a:r>
              <a:rPr lang="en-US" baseline="0" dirty="0" smtClean="0"/>
              <a:t> </a:t>
            </a:r>
            <a:r>
              <a:rPr lang="en-US" baseline="0" dirty="0" err="1" smtClean="0"/>
              <a:t>musi</a:t>
            </a:r>
            <a:r>
              <a:rPr lang="en-US" baseline="0" dirty="0" smtClean="0"/>
              <a:t> </a:t>
            </a:r>
            <a:r>
              <a:rPr lang="en-US" baseline="0" dirty="0" err="1" smtClean="0"/>
              <a:t>byćdobre</a:t>
            </a:r>
            <a:r>
              <a:rPr lang="en-US" baseline="0" dirty="0" smtClean="0"/>
              <a:t>. </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21</a:t>
            </a:fld>
            <a:endParaRPr lang="pl-P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Koło </a:t>
            </a:r>
            <a:r>
              <a:rPr lang="pl-PL" dirty="0" err="1" smtClean="0"/>
              <a:t>Deminga</a:t>
            </a:r>
            <a:r>
              <a:rPr lang="pl-PL" dirty="0" smtClean="0"/>
              <a:t> – czyli </a:t>
            </a:r>
            <a:r>
              <a:rPr lang="pl-PL" dirty="0" err="1" smtClean="0"/>
              <a:t>Kainzen</a:t>
            </a:r>
            <a:r>
              <a:rPr lang="pl-PL" dirty="0" smtClean="0"/>
              <a:t>. </a:t>
            </a:r>
            <a:r>
              <a:rPr lang="pl-PL" dirty="0" err="1" smtClean="0"/>
              <a:t>Continious</a:t>
            </a:r>
            <a:r>
              <a:rPr lang="pl-PL" baseline="0" dirty="0" smtClean="0"/>
              <a:t> </a:t>
            </a:r>
            <a:r>
              <a:rPr lang="pl-PL" baseline="0" dirty="0" err="1" smtClean="0"/>
              <a:t>Improvement</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22</a:t>
            </a:fld>
            <a:endParaRPr lang="pl-P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err="1" smtClean="0"/>
              <a:t>Zacznijmy</a:t>
            </a:r>
            <a:r>
              <a:rPr lang="en-US" dirty="0" smtClean="0"/>
              <a:t> </a:t>
            </a:r>
            <a:r>
              <a:rPr lang="en-US" dirty="0" err="1" smtClean="0"/>
              <a:t>od</a:t>
            </a:r>
            <a:r>
              <a:rPr lang="en-US" dirty="0" smtClean="0"/>
              <a:t> </a:t>
            </a:r>
            <a:r>
              <a:rPr lang="en-US" dirty="0" err="1" smtClean="0"/>
              <a:t>tego</a:t>
            </a:r>
            <a:r>
              <a:rPr lang="en-US" dirty="0" smtClean="0"/>
              <a:t> </a:t>
            </a:r>
            <a:r>
              <a:rPr lang="en-US" dirty="0" err="1" smtClean="0"/>
              <a:t>jak</a:t>
            </a:r>
            <a:r>
              <a:rPr lang="en-US" dirty="0" smtClean="0"/>
              <a:t> </a:t>
            </a:r>
            <a:r>
              <a:rPr lang="en-US" dirty="0" err="1" smtClean="0"/>
              <a:t>piszemy</a:t>
            </a:r>
            <a:r>
              <a:rPr lang="en-US" dirty="0" smtClean="0"/>
              <a:t>,</a:t>
            </a:r>
            <a:r>
              <a:rPr lang="en-US" baseline="0" dirty="0" smtClean="0"/>
              <a:t> </a:t>
            </a:r>
            <a:r>
              <a:rPr lang="en-US" baseline="0" dirty="0" err="1" smtClean="0"/>
              <a:t>jak</a:t>
            </a:r>
            <a:r>
              <a:rPr lang="en-US" baseline="0" dirty="0" smtClean="0"/>
              <a:t> </a:t>
            </a:r>
            <a:r>
              <a:rPr lang="en-US" baseline="0" dirty="0" err="1" smtClean="0"/>
              <a:t>wewnętrznie</a:t>
            </a:r>
            <a:r>
              <a:rPr lang="en-US" baseline="0" dirty="0" smtClean="0"/>
              <a:t> </a:t>
            </a:r>
            <a:r>
              <a:rPr lang="en-US" baseline="0" dirty="0" err="1" smtClean="0"/>
              <a:t>piszemy</a:t>
            </a:r>
            <a:endParaRPr lang="en-US" baseline="0" dirty="0" smtClean="0"/>
          </a:p>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24</a:t>
            </a:fld>
            <a:endParaRPr lang="pl-P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Spotkałem ostatnio takiego gościa</a:t>
            </a:r>
            <a:r>
              <a:rPr lang="pl-PL" baseline="0" dirty="0" smtClean="0"/>
              <a:t> na swojej drodze. Używał fabryki nie wiedząc że to fabryka.</a:t>
            </a:r>
          </a:p>
          <a:p>
            <a:r>
              <a:rPr lang="pl-PL" baseline="0" dirty="0" smtClean="0"/>
              <a:t>Napisał fajną fabrykę, a mówi że to </a:t>
            </a:r>
            <a:r>
              <a:rPr lang="pl-PL" baseline="0" dirty="0" err="1" smtClean="0"/>
              <a:t>Singleton</a:t>
            </a:r>
            <a:endParaRPr lang="pl-PL" dirty="0" smtClean="0"/>
          </a:p>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26</a:t>
            </a:fld>
            <a:endParaRPr lang="pl-P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err="1" smtClean="0"/>
              <a:t>Load</a:t>
            </a:r>
            <a:r>
              <a:rPr lang="pl-PL" dirty="0" smtClean="0"/>
              <a:t> / </a:t>
            </a:r>
            <a:r>
              <a:rPr lang="pl-PL" dirty="0" err="1" smtClean="0"/>
              <a:t>Unload</a:t>
            </a:r>
            <a:r>
              <a:rPr lang="pl-PL" dirty="0" smtClean="0"/>
              <a:t>. Nie musimy się uczyć fragmentów kodu – po prostu je </a:t>
            </a:r>
            <a:r>
              <a:rPr lang="pl-PL" dirty="0" err="1" smtClean="0"/>
              <a:t>pamiętmy</a:t>
            </a:r>
            <a:r>
              <a:rPr lang="pl-PL" dirty="0" smtClean="0"/>
              <a:t>. Znowu kontekst. Ale o tym będzie więcej później.</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27</a:t>
            </a:fld>
            <a:endParaRPr lang="pl-P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spcBef>
                <a:spcPts val="0"/>
              </a:spcBef>
              <a:spcAft>
                <a:spcPts val="300"/>
              </a:spcAft>
            </a:pPr>
            <a:r>
              <a:rPr lang="pl-PL" dirty="0" smtClean="0"/>
              <a:t>Nazwy zmiennych, metod, klas powinny być wystarczająco opisowe aby zrozumieć jaką wartość przetrzymuje zmienna i jaką czynność wykonuje metoda.</a:t>
            </a:r>
          </a:p>
          <a:p>
            <a:pPr>
              <a:spcBef>
                <a:spcPts val="0"/>
              </a:spcBef>
              <a:spcAft>
                <a:spcPts val="300"/>
              </a:spcAft>
            </a:pPr>
            <a:r>
              <a:rPr lang="pl-PL" dirty="0" smtClean="0"/>
              <a:t>Nazwy nie powinny wymagać dodawania komentarza</a:t>
            </a:r>
          </a:p>
          <a:p>
            <a:pPr>
              <a:spcBef>
                <a:spcPts val="0"/>
              </a:spcBef>
              <a:spcAft>
                <a:spcPts val="300"/>
              </a:spcAft>
            </a:pPr>
            <a:r>
              <a:rPr lang="pl-PL" dirty="0" smtClean="0"/>
              <a:t>Nazwy zmiennych nie mogą wprowadzać w błąd!</a:t>
            </a:r>
          </a:p>
          <a:p>
            <a:pPr>
              <a:spcBef>
                <a:spcPts val="0"/>
              </a:spcBef>
              <a:spcAft>
                <a:spcPts val="300"/>
              </a:spcAft>
            </a:pPr>
            <a:r>
              <a:rPr lang="pl-PL" dirty="0" smtClean="0"/>
              <a:t>Nazwy metod nie mogą ukrywać funkcjonalności!</a:t>
            </a:r>
          </a:p>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30</a:t>
            </a:fld>
            <a:endParaRPr lang="pl-P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spcBef>
                <a:spcPts val="0"/>
              </a:spcBef>
              <a:spcAft>
                <a:spcPts val="600"/>
              </a:spcAft>
            </a:pPr>
            <a:endParaRPr lang="pl-PL" sz="3200" dirty="0" smtClean="0">
              <a:cs typeface="Courier New" pitchFamily="49" charset="0"/>
            </a:endParaRPr>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31</a:t>
            </a:fld>
            <a:endParaRPr lang="pl-P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bwMode="auto">
          <a:xfrm>
            <a:off x="-1797050" y="1181100"/>
            <a:ext cx="10409238" cy="7805738"/>
          </a:xfrm>
          <a:noFill/>
          <a:ln>
            <a:solidFill>
              <a:srgbClr val="000000"/>
            </a:solidFill>
            <a:miter lim="800000"/>
            <a:headEnd/>
            <a:tailEnd/>
          </a:ln>
        </p:spPr>
      </p:sp>
      <p:sp>
        <p:nvSpPr>
          <p:cNvPr id="105474" name="Rectangle 3"/>
          <p:cNvSpPr>
            <a:spLocks noGrp="1" noChangeArrowheads="1"/>
          </p:cNvSpPr>
          <p:nvPr>
            <p:ph type="body" idx="1"/>
          </p:nvPr>
        </p:nvSpPr>
        <p:spPr bwMode="auto">
          <a:xfrm>
            <a:off x="819150" y="338139"/>
            <a:ext cx="5684838" cy="301625"/>
          </a:xfrm>
          <a:noFill/>
        </p:spPr>
        <p:txBody>
          <a:bodyPr wrap="square" numCol="1" anchor="t" anchorCtr="0" compatLnSpc="1">
            <a:prstTxWarp prst="textNoShape">
              <a:avLst/>
            </a:prstTxWarp>
          </a:bodyPr>
          <a:lstStyle/>
          <a:p>
            <a:endParaRPr lang="en-GB" dirty="0" smtClean="0">
              <a:latin typeface="Trebuchet MS"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spcBef>
                <a:spcPts val="0"/>
              </a:spcBef>
              <a:spcAft>
                <a:spcPts val="600"/>
              </a:spcAft>
            </a:pPr>
            <a:r>
              <a:rPr lang="pl-PL" dirty="0" smtClean="0">
                <a:cs typeface="Courier New" pitchFamily="49" charset="0"/>
              </a:rPr>
              <a:t>Korzystaj z nazw, które można wymówić</a:t>
            </a:r>
          </a:p>
          <a:p>
            <a:pPr lvl="1">
              <a:spcBef>
                <a:spcPts val="0"/>
              </a:spcBef>
              <a:spcAft>
                <a:spcPts val="600"/>
              </a:spcAft>
              <a:buNone/>
            </a:pPr>
            <a:r>
              <a:rPr lang="pl-PL" sz="3200" dirty="0" smtClean="0">
                <a:cs typeface="Courier New" pitchFamily="49" charset="0"/>
              </a:rPr>
              <a:t>Ułatwiają zapamiętywanie</a:t>
            </a:r>
          </a:p>
          <a:p>
            <a:pPr lvl="1">
              <a:spcBef>
                <a:spcPts val="0"/>
              </a:spcBef>
              <a:spcAft>
                <a:spcPts val="600"/>
              </a:spcAft>
              <a:buNone/>
            </a:pPr>
            <a:r>
              <a:rPr lang="pl-PL" sz="3200" dirty="0" smtClean="0">
                <a:cs typeface="Courier New" pitchFamily="49" charset="0"/>
              </a:rPr>
              <a:t>Umożliwiają swobodną dyskusję o kodzie</a:t>
            </a:r>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32</a:t>
            </a:fld>
            <a:endParaRPr lang="pl-P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smtClean="0"/>
              <a:t>W </a:t>
            </a:r>
            <a:r>
              <a:rPr lang="en-US" dirty="0" err="1" smtClean="0"/>
              <a:t>drugim</a:t>
            </a:r>
            <a:r>
              <a:rPr lang="en-US" dirty="0" smtClean="0"/>
              <a:t> </a:t>
            </a:r>
            <a:r>
              <a:rPr lang="en-US" dirty="0" err="1" smtClean="0"/>
              <a:t>przykładzie</a:t>
            </a:r>
            <a:r>
              <a:rPr lang="en-US" dirty="0" smtClean="0"/>
              <a:t> </a:t>
            </a:r>
            <a:r>
              <a:rPr lang="en-US" dirty="0" err="1" smtClean="0"/>
              <a:t>np</a:t>
            </a:r>
            <a:r>
              <a:rPr lang="en-US" dirty="0" smtClean="0"/>
              <a:t>. </a:t>
            </a:r>
            <a:r>
              <a:rPr lang="en-US" dirty="0" err="1" smtClean="0"/>
              <a:t>ukrywamy</a:t>
            </a:r>
            <a:r>
              <a:rPr lang="en-US" dirty="0" smtClean="0"/>
              <a:t> </a:t>
            </a:r>
            <a:r>
              <a:rPr lang="en-US" dirty="0" err="1" smtClean="0"/>
              <a:t>tworzenie</a:t>
            </a:r>
            <a:r>
              <a:rPr lang="en-US" dirty="0" smtClean="0"/>
              <a:t> </a:t>
            </a:r>
            <a:r>
              <a:rPr lang="en-US" dirty="0" err="1" smtClean="0"/>
              <a:t>użytkownika</a:t>
            </a:r>
            <a:r>
              <a:rPr lang="en-US" dirty="0" smtClean="0"/>
              <a:t>.</a:t>
            </a:r>
          </a:p>
          <a:p>
            <a:r>
              <a:rPr lang="pl-PL" sz="1200" dirty="0" smtClean="0">
                <a:cs typeface="Courier New" pitchFamily="49" charset="0"/>
              </a:rPr>
              <a:t>Bądź konsekwentny i używaj tych samych słów do określania podobnych czynności</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33</a:t>
            </a:fld>
            <a:endParaRPr lang="pl-P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smtClean="0"/>
              <a:t>W </a:t>
            </a:r>
            <a:r>
              <a:rPr lang="en-US" dirty="0" err="1" smtClean="0"/>
              <a:t>drugim</a:t>
            </a:r>
            <a:r>
              <a:rPr lang="en-US" dirty="0" smtClean="0"/>
              <a:t> </a:t>
            </a:r>
            <a:r>
              <a:rPr lang="en-US" dirty="0" err="1" smtClean="0"/>
              <a:t>przykładzie</a:t>
            </a:r>
            <a:r>
              <a:rPr lang="en-US" dirty="0" smtClean="0"/>
              <a:t> </a:t>
            </a:r>
            <a:r>
              <a:rPr lang="en-US" dirty="0" err="1" smtClean="0"/>
              <a:t>np</a:t>
            </a:r>
            <a:r>
              <a:rPr lang="en-US" dirty="0" smtClean="0"/>
              <a:t>. </a:t>
            </a:r>
            <a:r>
              <a:rPr lang="en-US" dirty="0" err="1" smtClean="0"/>
              <a:t>ukrywamy</a:t>
            </a:r>
            <a:r>
              <a:rPr lang="en-US" dirty="0" smtClean="0"/>
              <a:t> </a:t>
            </a:r>
            <a:r>
              <a:rPr lang="en-US" dirty="0" err="1" smtClean="0"/>
              <a:t>tworzenie</a:t>
            </a:r>
            <a:r>
              <a:rPr lang="en-US" dirty="0" smtClean="0"/>
              <a:t> </a:t>
            </a:r>
            <a:r>
              <a:rPr lang="en-US" dirty="0" err="1" smtClean="0"/>
              <a:t>użytkownika</a:t>
            </a:r>
            <a:r>
              <a:rPr lang="en-US" dirty="0" smtClean="0"/>
              <a:t>.</a:t>
            </a:r>
          </a:p>
          <a:p>
            <a:r>
              <a:rPr lang="pl-PL" sz="1200" dirty="0" smtClean="0">
                <a:cs typeface="Courier New" pitchFamily="49" charset="0"/>
              </a:rPr>
              <a:t>Bądź konsekwentny i używaj tych samych słów do określania podobnych czynności</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34</a:t>
            </a:fld>
            <a:endParaRPr lang="pl-P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36</a:t>
            </a:fld>
            <a:endParaRPr lang="pl-P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spcBef>
                <a:spcPts val="0"/>
              </a:spcBef>
              <a:spcAft>
                <a:spcPts val="600"/>
              </a:spcAft>
            </a:pPr>
            <a:r>
              <a:rPr lang="pl-PL" sz="3200" dirty="0" smtClean="0">
                <a:cs typeface="Courier New" pitchFamily="49" charset="0"/>
              </a:rPr>
              <a:t>Funkcje powinny być małe (20 </a:t>
            </a:r>
            <a:r>
              <a:rPr lang="pl-PL" sz="3200" dirty="0" err="1" smtClean="0">
                <a:cs typeface="Courier New" pitchFamily="49" charset="0"/>
              </a:rPr>
              <a:t>lini</a:t>
            </a:r>
            <a:r>
              <a:rPr lang="pl-PL" sz="3200" dirty="0" smtClean="0">
                <a:cs typeface="Courier New" pitchFamily="49" charset="0"/>
              </a:rPr>
              <a:t>?)</a:t>
            </a:r>
          </a:p>
          <a:p>
            <a:pPr>
              <a:spcBef>
                <a:spcPts val="0"/>
              </a:spcBef>
              <a:spcAft>
                <a:spcPts val="600"/>
              </a:spcAft>
            </a:pPr>
            <a:r>
              <a:rPr lang="pl-PL" sz="3200" dirty="0" smtClean="0">
                <a:cs typeface="Courier New" pitchFamily="49" charset="0"/>
              </a:rPr>
              <a:t>Robić jedną rzecz</a:t>
            </a:r>
          </a:p>
          <a:p>
            <a:pPr lvl="1">
              <a:spcBef>
                <a:spcPts val="0"/>
              </a:spcBef>
              <a:spcAft>
                <a:spcPts val="600"/>
              </a:spcAft>
              <a:buFont typeface="Wingdings" pitchFamily="2" charset="2"/>
              <a:buChar char="§"/>
            </a:pPr>
            <a:r>
              <a:rPr lang="pl-PL" sz="3200" dirty="0" smtClean="0">
                <a:cs typeface="Courier New" pitchFamily="49" charset="0"/>
              </a:rPr>
              <a:t>Poprzez funkcje dziel skomplikowane zagadnienia na mniejsze – dekomponuj</a:t>
            </a:r>
          </a:p>
          <a:p>
            <a:pPr>
              <a:spcBef>
                <a:spcPts val="0"/>
              </a:spcBef>
              <a:spcAft>
                <a:spcPts val="600"/>
              </a:spcAft>
            </a:pPr>
            <a:r>
              <a:rPr lang="pl-PL" sz="3200" dirty="0" smtClean="0">
                <a:cs typeface="Courier New" pitchFamily="49" charset="0"/>
              </a:rPr>
              <a:t>Robić ją dobrze</a:t>
            </a:r>
          </a:p>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37</a:t>
            </a:fld>
            <a:endParaRPr lang="pl-P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38</a:t>
            </a:fld>
            <a:endParaRPr lang="pl-P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fontScale="85000" lnSpcReduction="20000"/>
          </a:bodyPr>
          <a:lstStyle/>
          <a:p>
            <a:r>
              <a:rPr lang="pl-PL" sz="2800" dirty="0" smtClean="0"/>
              <a:t>Korzystaj z nazw dokładnie opisujących przeznaczenie funkcji</a:t>
            </a:r>
          </a:p>
          <a:p>
            <a:r>
              <a:rPr lang="pl-PL" sz="2800" dirty="0" smtClean="0"/>
              <a:t>Nie obawiaj się konstruowania długich nazw</a:t>
            </a:r>
          </a:p>
          <a:p>
            <a:r>
              <a:rPr lang="pl-PL" sz="2800" dirty="0" smtClean="0"/>
              <a:t>Stosuj spójne nazwy - wykorzystuj te same frazy, rzeczowniki czy czasowniki dla funkcji wykonujących analogiczne operacje</a:t>
            </a:r>
          </a:p>
          <a:p>
            <a:pPr lvl="1">
              <a:buClrTx/>
              <a:buFont typeface="Arial" pitchFamily="34" charset="0"/>
              <a:buChar char="•"/>
            </a:pPr>
            <a:r>
              <a:rPr lang="pl-PL" sz="2800" dirty="0" err="1" smtClean="0"/>
              <a:t>addCustomer</a:t>
            </a:r>
            <a:r>
              <a:rPr lang="pl-PL" sz="2800" dirty="0" smtClean="0"/>
              <a:t>, </a:t>
            </a:r>
            <a:r>
              <a:rPr lang="en-US" sz="2800" strike="sngStrike" dirty="0" err="1" smtClean="0"/>
              <a:t>putItemToBasket</a:t>
            </a:r>
            <a:endParaRPr lang="pl-PL" sz="2800" strike="sngStrike" dirty="0" smtClean="0"/>
          </a:p>
          <a:p>
            <a:pPr lvl="1">
              <a:buClrTx/>
              <a:buFont typeface="Arial" pitchFamily="34" charset="0"/>
              <a:buChar char="•"/>
            </a:pPr>
            <a:r>
              <a:rPr lang="en-US" sz="2800" dirty="0" smtClean="0"/>
              <a:t>User</a:t>
            </a:r>
            <a:r>
              <a:rPr lang="pl-PL" sz="2800" dirty="0" err="1" smtClean="0"/>
              <a:t>Settings</a:t>
            </a:r>
            <a:r>
              <a:rPr lang="pl-PL" sz="2800" dirty="0" smtClean="0"/>
              <a:t>, </a:t>
            </a:r>
            <a:r>
              <a:rPr lang="en-US" sz="2800" strike="sngStrike" dirty="0" err="1" smtClean="0"/>
              <a:t>AdminConfiguration</a:t>
            </a:r>
            <a:endParaRPr lang="pl-PL" sz="2800" strike="sngStrike" dirty="0" smtClean="0"/>
          </a:p>
          <a:p>
            <a:r>
              <a:rPr lang="pl-PL" sz="2800" dirty="0" smtClean="0"/>
              <a:t>Nie ukrywaj funkcjonalności za złymi nazwami funkcji</a:t>
            </a:r>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39</a:t>
            </a:fld>
            <a:endParaRPr lang="pl-P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sz="1200" dirty="0" smtClean="0"/>
              <a:t>Pisz funkcje zawierające jak najmniejszą liczbę argumentów</a:t>
            </a:r>
          </a:p>
          <a:p>
            <a:r>
              <a:rPr lang="pl-PL" sz="1200" dirty="0" smtClean="0"/>
              <a:t>Funkcją idealną jest funkcja bezargumentowa</a:t>
            </a:r>
          </a:p>
          <a:p>
            <a:r>
              <a:rPr lang="pl-PL" sz="1200" dirty="0" smtClean="0"/>
              <a:t>Dopuszczalne są funkcje </a:t>
            </a:r>
            <a:br>
              <a:rPr lang="pl-PL" sz="1200" dirty="0" smtClean="0"/>
            </a:br>
            <a:r>
              <a:rPr lang="pl-PL" sz="1200" dirty="0" smtClean="0"/>
              <a:t>jedno- i dwuargumentowe</a:t>
            </a:r>
          </a:p>
          <a:p>
            <a:r>
              <a:rPr lang="pl-PL" sz="1200" dirty="0" smtClean="0"/>
              <a:t>Unikaj funkcji już z trzema argumentami</a:t>
            </a:r>
          </a:p>
          <a:p>
            <a:r>
              <a:rPr lang="pl-PL" sz="1200" dirty="0" smtClean="0"/>
              <a:t>Funkcje posiadające więcej niż trzy argumenty stosuj tylko w uzasadnionych sytuacjach</a:t>
            </a:r>
          </a:p>
          <a:p>
            <a:endParaRPr lang="en-US" dirty="0" smtClean="0"/>
          </a:p>
          <a:p>
            <a:r>
              <a:rPr lang="pl-PL" dirty="0" smtClean="0"/>
              <a:t>A najlepiej trzy argumenty zamień na obiekt</a:t>
            </a:r>
            <a:r>
              <a:rPr lang="en-US" dirty="0" smtClean="0"/>
              <a:t>.</a:t>
            </a:r>
          </a:p>
          <a:p>
            <a:r>
              <a:rPr lang="en-US" dirty="0" err="1" smtClean="0"/>
              <a:t>Konstruktory</a:t>
            </a:r>
            <a:r>
              <a:rPr lang="en-US" baseline="0" dirty="0" smtClean="0"/>
              <a:t> to </a:t>
            </a:r>
            <a:r>
              <a:rPr lang="en-US" baseline="0" dirty="0" err="1" smtClean="0"/>
              <a:t>też</a:t>
            </a:r>
            <a:r>
              <a:rPr lang="en-US" baseline="0" dirty="0" smtClean="0"/>
              <a:t> </a:t>
            </a:r>
            <a:r>
              <a:rPr lang="en-US" baseline="0" dirty="0" err="1" smtClean="0"/>
              <a:t>funkcje</a:t>
            </a:r>
            <a:r>
              <a:rPr lang="en-US" baseline="0" dirty="0" smtClean="0"/>
              <a:t> – </a:t>
            </a:r>
            <a:r>
              <a:rPr lang="en-US" baseline="0" dirty="0" err="1" smtClean="0"/>
              <a:t>więc</a:t>
            </a:r>
            <a:r>
              <a:rPr lang="en-US" baseline="0" dirty="0" smtClean="0"/>
              <a:t> </a:t>
            </a:r>
            <a:r>
              <a:rPr lang="en-US" baseline="0" dirty="0" err="1" smtClean="0"/>
              <a:t>także</a:t>
            </a:r>
            <a:r>
              <a:rPr lang="en-US" baseline="0" dirty="0" smtClean="0"/>
              <a:t> do </a:t>
            </a:r>
            <a:r>
              <a:rPr lang="en-US" baseline="0" dirty="0" err="1" smtClean="0"/>
              <a:t>nich</a:t>
            </a:r>
            <a:r>
              <a:rPr lang="en-US" baseline="0" dirty="0" smtClean="0"/>
              <a:t> </a:t>
            </a:r>
            <a:r>
              <a:rPr lang="en-US" baseline="0" dirty="0" err="1" smtClean="0"/>
              <a:t>odnosi</a:t>
            </a:r>
            <a:r>
              <a:rPr lang="en-US" baseline="0" dirty="0" smtClean="0"/>
              <a:t> </a:t>
            </a:r>
            <a:r>
              <a:rPr lang="en-US" baseline="0" dirty="0" err="1" smtClean="0"/>
              <a:t>się</a:t>
            </a:r>
            <a:r>
              <a:rPr lang="en-US" baseline="0" dirty="0" smtClean="0"/>
              <a:t> </a:t>
            </a:r>
            <a:r>
              <a:rPr lang="en-US" baseline="0" dirty="0" err="1" smtClean="0"/>
              <a:t>ta</a:t>
            </a:r>
            <a:r>
              <a:rPr lang="en-US" baseline="0" dirty="0" smtClean="0"/>
              <a:t> </a:t>
            </a:r>
            <a:r>
              <a:rPr lang="en-US" baseline="0" dirty="0" err="1" smtClean="0"/>
              <a:t>reguła</a:t>
            </a:r>
            <a:r>
              <a:rPr lang="en-US" baseline="0" dirty="0" smtClean="0"/>
              <a:t>. 7 </a:t>
            </a:r>
            <a:r>
              <a:rPr lang="en-US" baseline="0" dirty="0" err="1" smtClean="0"/>
              <a:t>argumentów</a:t>
            </a:r>
            <a:r>
              <a:rPr lang="en-US" baseline="0" dirty="0" smtClean="0"/>
              <a:t> w </a:t>
            </a:r>
            <a:r>
              <a:rPr lang="en-US" baseline="0" dirty="0" err="1" smtClean="0"/>
              <a:t>konstruktorze</a:t>
            </a:r>
            <a:r>
              <a:rPr lang="en-US" baseline="0" dirty="0" smtClean="0"/>
              <a:t> to </a:t>
            </a:r>
            <a:r>
              <a:rPr lang="en-US" baseline="0" dirty="0" err="1" smtClean="0"/>
              <a:t>nie</a:t>
            </a:r>
            <a:r>
              <a:rPr lang="en-US" baseline="0" dirty="0" smtClean="0"/>
              <a:t> jest </a:t>
            </a:r>
            <a:r>
              <a:rPr lang="en-US" baseline="0" dirty="0" err="1" smtClean="0"/>
              <a:t>dobry</a:t>
            </a:r>
            <a:r>
              <a:rPr lang="en-US" baseline="0" dirty="0" smtClean="0"/>
              <a:t> </a:t>
            </a:r>
            <a:r>
              <a:rPr lang="en-US" baseline="0" dirty="0" err="1" smtClean="0"/>
              <a:t>pomysł</a:t>
            </a:r>
            <a:r>
              <a:rPr lang="en-US" baseline="0" dirty="0" smtClean="0"/>
              <a:t>, </a:t>
            </a:r>
            <a:r>
              <a:rPr lang="en-US" baseline="0" dirty="0" err="1" smtClean="0"/>
              <a:t>tworzymy</a:t>
            </a:r>
            <a:r>
              <a:rPr lang="en-US" baseline="0" dirty="0" smtClean="0"/>
              <a:t> God Class – </a:t>
            </a:r>
            <a:r>
              <a:rPr lang="en-US" baseline="0" dirty="0" err="1" smtClean="0"/>
              <a:t>ze</a:t>
            </a:r>
            <a:r>
              <a:rPr lang="en-US" baseline="0" dirty="0" smtClean="0"/>
              <a:t> </a:t>
            </a:r>
            <a:r>
              <a:rPr lang="en-US" baseline="0" dirty="0" err="1" smtClean="0"/>
              <a:t>zbyt</a:t>
            </a:r>
            <a:r>
              <a:rPr lang="en-US" baseline="0" dirty="0" smtClean="0"/>
              <a:t> </a:t>
            </a:r>
            <a:r>
              <a:rPr lang="en-US" baseline="0" dirty="0" err="1" smtClean="0"/>
              <a:t>dużą</a:t>
            </a:r>
            <a:r>
              <a:rPr lang="en-US" baseline="0" dirty="0" smtClean="0"/>
              <a:t> </a:t>
            </a:r>
            <a:r>
              <a:rPr lang="en-US" baseline="0" dirty="0" err="1" smtClean="0"/>
              <a:t>ilością</a:t>
            </a:r>
            <a:r>
              <a:rPr lang="en-US" baseline="0" dirty="0" smtClean="0"/>
              <a:t> </a:t>
            </a:r>
            <a:r>
              <a:rPr lang="en-US" baseline="0" dirty="0" err="1" smtClean="0"/>
              <a:t>zależności</a:t>
            </a:r>
            <a:r>
              <a:rPr lang="en-US" baseline="0" dirty="0" smtClean="0"/>
              <a:t>. </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40</a:t>
            </a:fld>
            <a:endParaRPr lang="pl-P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smtClean="0"/>
              <a:t>Your method can call other methods in its class directly </a:t>
            </a:r>
          </a:p>
          <a:p>
            <a:r>
              <a:rPr lang="en-US" dirty="0" smtClean="0"/>
              <a:t>Your method can call methods on its own fields directly (but not on the fields' fields) </a:t>
            </a:r>
          </a:p>
          <a:p>
            <a:r>
              <a:rPr lang="en-US" dirty="0" smtClean="0"/>
              <a:t>When your method takes parameters, your method can call methods on those parameters directly. </a:t>
            </a:r>
          </a:p>
          <a:p>
            <a:r>
              <a:rPr lang="en-US" dirty="0" smtClean="0"/>
              <a:t>When your method creates local objects, that method can call methods on the local objects. </a:t>
            </a:r>
          </a:p>
          <a:p>
            <a:r>
              <a:rPr lang="en-US" dirty="0" smtClean="0"/>
              <a:t>but </a:t>
            </a:r>
          </a:p>
          <a:p>
            <a:r>
              <a:rPr lang="en-US" dirty="0" smtClean="0"/>
              <a:t>One should not call methods on a global object (but it can be passed as a parameter ?) </a:t>
            </a:r>
          </a:p>
          <a:p>
            <a:r>
              <a:rPr lang="en-US" dirty="0" smtClean="0"/>
              <a:t>One should not have a chain of messages </a:t>
            </a:r>
            <a:r>
              <a:rPr lang="en-US" dirty="0" err="1" smtClean="0"/>
              <a:t>a.getB</a:t>
            </a:r>
            <a:r>
              <a:rPr lang="en-US" dirty="0" smtClean="0"/>
              <a:t>().</a:t>
            </a:r>
            <a:r>
              <a:rPr lang="en-US" dirty="0" err="1" smtClean="0"/>
              <a:t>getC</a:t>
            </a:r>
            <a:r>
              <a:rPr lang="en-US" dirty="0" smtClean="0"/>
              <a:t>().</a:t>
            </a:r>
            <a:r>
              <a:rPr lang="en-US" dirty="0" err="1" smtClean="0"/>
              <a:t>doSomething</a:t>
            </a:r>
            <a:r>
              <a:rPr lang="en-US" dirty="0" smtClean="0"/>
              <a:t>() in some class other than </a:t>
            </a:r>
            <a:r>
              <a:rPr lang="en-US" dirty="0" err="1" smtClean="0"/>
              <a:t>a's</a:t>
            </a:r>
            <a:r>
              <a:rPr lang="en-US" dirty="0" smtClean="0"/>
              <a:t> class. </a:t>
            </a:r>
          </a:p>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52</a:t>
            </a:fld>
            <a:endParaRPr lang="pl-P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Mimo że </a:t>
            </a:r>
            <a:r>
              <a:rPr lang="pl-PL" dirty="0" err="1" smtClean="0"/>
              <a:t>refaktoring</a:t>
            </a:r>
            <a:r>
              <a:rPr lang="pl-PL" dirty="0" smtClean="0"/>
              <a:t> nie trzyma się prawa </a:t>
            </a:r>
            <a:r>
              <a:rPr lang="pl-PL" dirty="0" err="1" smtClean="0"/>
              <a:t>demeter</a:t>
            </a:r>
            <a:r>
              <a:rPr lang="pl-PL" baseline="0" dirty="0" smtClean="0"/>
              <a:t> co do litery, to jest prawidłowy. Powinniśmy unikać wagoników </a:t>
            </a:r>
            <a:r>
              <a:rPr lang="pl-PL" dirty="0" err="1" smtClean="0"/>
              <a:t>a.getB</a:t>
            </a:r>
            <a:r>
              <a:rPr lang="pl-PL" dirty="0" smtClean="0"/>
              <a:t>().</a:t>
            </a:r>
            <a:r>
              <a:rPr lang="pl-PL" dirty="0" err="1" smtClean="0"/>
              <a:t>getC</a:t>
            </a:r>
            <a:r>
              <a:rPr lang="pl-PL" dirty="0" smtClean="0"/>
              <a:t>().</a:t>
            </a:r>
            <a:r>
              <a:rPr lang="pl-PL" dirty="0" err="1" smtClean="0"/>
              <a:t>getD</a:t>
            </a:r>
            <a:r>
              <a:rPr lang="pl-PL" dirty="0" smtClean="0"/>
              <a:t>().</a:t>
            </a:r>
            <a:r>
              <a:rPr lang="pl-PL" dirty="0" err="1" smtClean="0"/>
              <a:t>doSomething</a:t>
            </a:r>
            <a:r>
              <a:rPr lang="pl-PL" dirty="0" smtClean="0"/>
              <a:t>(); </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53</a:t>
            </a:fld>
            <a:endParaRPr lang="pl-P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bwMode="auto">
          <a:xfrm>
            <a:off x="-1797050" y="1181100"/>
            <a:ext cx="10409238" cy="7805738"/>
          </a:xfrm>
          <a:noFill/>
          <a:ln>
            <a:solidFill>
              <a:srgbClr val="000000"/>
            </a:solidFill>
            <a:miter lim="800000"/>
            <a:headEnd/>
            <a:tailEnd/>
          </a:ln>
        </p:spPr>
      </p:sp>
      <p:sp>
        <p:nvSpPr>
          <p:cNvPr id="105474" name="Rectangle 3"/>
          <p:cNvSpPr>
            <a:spLocks noGrp="1" noChangeArrowheads="1"/>
          </p:cNvSpPr>
          <p:nvPr>
            <p:ph type="body" idx="1"/>
          </p:nvPr>
        </p:nvSpPr>
        <p:spPr bwMode="auto">
          <a:xfrm>
            <a:off x="819150" y="338139"/>
            <a:ext cx="5684838" cy="301625"/>
          </a:xfrm>
          <a:noFill/>
        </p:spPr>
        <p:txBody>
          <a:bodyPr wrap="square" numCol="1" anchor="t" anchorCtr="0" compatLnSpc="1">
            <a:prstTxWarp prst="textNoShape">
              <a:avLst/>
            </a:prstTxWarp>
          </a:bodyPr>
          <a:lstStyle/>
          <a:p>
            <a:r>
              <a:rPr lang="pl-PL" sz="1200" kern="1200" dirty="0" smtClean="0">
                <a:solidFill>
                  <a:schemeClr val="tx1"/>
                </a:solidFill>
                <a:latin typeface="+mn-lt"/>
                <a:ea typeface="+mn-ea"/>
                <a:cs typeface="+mn-cs"/>
              </a:rPr>
              <a:t>Developer który przesze</a:t>
            </a:r>
            <a:r>
              <a:rPr lang="pl-PL" sz="1200" b="0" kern="1200" dirty="0" smtClean="0">
                <a:solidFill>
                  <a:schemeClr val="tx1"/>
                </a:solidFill>
                <a:latin typeface="+mn-lt"/>
                <a:ea typeface="+mn-ea"/>
                <a:cs typeface="+mn-cs"/>
              </a:rPr>
              <a:t>dł</a:t>
            </a:r>
            <a:r>
              <a:rPr lang="pl-PL" sz="1200" kern="1200" dirty="0" smtClean="0">
                <a:solidFill>
                  <a:schemeClr val="tx1"/>
                </a:solidFill>
                <a:latin typeface="+mn-lt"/>
                <a:ea typeface="+mn-ea"/>
                <a:cs typeface="+mn-cs"/>
              </a:rPr>
              <a:t> na ciemną stronę mocy. </a:t>
            </a:r>
          </a:p>
          <a:p>
            <a:r>
              <a:rPr lang="pl-PL" sz="1200" kern="1200" dirty="0" smtClean="0">
                <a:solidFill>
                  <a:schemeClr val="tx1"/>
                </a:solidFill>
                <a:latin typeface="+mn-lt"/>
                <a:ea typeface="+mn-ea"/>
                <a:cs typeface="+mn-cs"/>
              </a:rPr>
              <a:t>Biznesową stronę mocy. Od </a:t>
            </a:r>
            <a:r>
              <a:rPr lang="pl-PL" sz="1200" kern="1200" dirty="0" err="1" smtClean="0">
                <a:solidFill>
                  <a:schemeClr val="tx1"/>
                </a:solidFill>
                <a:latin typeface="+mn-lt"/>
                <a:ea typeface="+mn-ea"/>
                <a:cs typeface="+mn-cs"/>
              </a:rPr>
              <a:t>Eclipsa</a:t>
            </a:r>
            <a:r>
              <a:rPr lang="pl-PL" sz="1200" kern="1200" dirty="0" smtClean="0">
                <a:solidFill>
                  <a:schemeClr val="tx1"/>
                </a:solidFill>
                <a:latin typeface="+mn-lt"/>
                <a:ea typeface="+mn-ea"/>
                <a:cs typeface="+mn-cs"/>
              </a:rPr>
              <a:t> do</a:t>
            </a:r>
            <a:r>
              <a:rPr lang="pl-PL" sz="1200" kern="1200" baseline="0" dirty="0" smtClean="0">
                <a:solidFill>
                  <a:schemeClr val="tx1"/>
                </a:solidFill>
                <a:latin typeface="+mn-lt"/>
                <a:ea typeface="+mn-ea"/>
                <a:cs typeface="+mn-cs"/>
              </a:rPr>
              <a:t> zarządzania.</a:t>
            </a:r>
            <a:endParaRPr lang="pl-PL" sz="1200" kern="1200" dirty="0" smtClean="0">
              <a:solidFill>
                <a:schemeClr val="tx1"/>
              </a:solidFill>
              <a:latin typeface="+mn-lt"/>
              <a:ea typeface="+mn-ea"/>
              <a:cs typeface="+mn-cs"/>
            </a:endParaRPr>
          </a:p>
          <a:p>
            <a:endParaRPr lang="pl-PL" sz="1200" kern="1200" dirty="0" smtClean="0">
              <a:solidFill>
                <a:schemeClr val="tx1"/>
              </a:solidFill>
              <a:latin typeface="+mn-lt"/>
              <a:ea typeface="+mn-ea"/>
              <a:cs typeface="+mn-cs"/>
            </a:endParaRPr>
          </a:p>
          <a:p>
            <a:r>
              <a:rPr lang="pl-PL" sz="1200" kern="1200" dirty="0" smtClean="0">
                <a:solidFill>
                  <a:schemeClr val="tx1"/>
                </a:solidFill>
                <a:latin typeface="+mn-lt"/>
                <a:ea typeface="+mn-ea"/>
                <a:cs typeface="+mn-cs"/>
              </a:rPr>
              <a:t>Programowanie na co dzień zamienił na </a:t>
            </a:r>
            <a:r>
              <a:rPr lang="pl-PL" sz="1200" kern="1200" dirty="0" err="1" smtClean="0">
                <a:solidFill>
                  <a:schemeClr val="tx1"/>
                </a:solidFill>
                <a:latin typeface="+mn-lt"/>
                <a:ea typeface="+mn-ea"/>
                <a:cs typeface="+mn-cs"/>
              </a:rPr>
              <a:t>hacknights</a:t>
            </a:r>
            <a:r>
              <a:rPr lang="pl-PL" sz="1200" kern="1200" dirty="0" smtClean="0">
                <a:solidFill>
                  <a:schemeClr val="tx1"/>
                </a:solidFill>
                <a:latin typeface="+mn-lt"/>
                <a:ea typeface="+mn-ea"/>
                <a:cs typeface="+mn-cs"/>
              </a:rPr>
              <a:t> w weekendy. Z jednej strony czasem brakuje, z drugiej – daje zupełnie inną perspektywę. </a:t>
            </a:r>
          </a:p>
          <a:p>
            <a:r>
              <a:rPr lang="pl-PL" sz="1200" kern="1200" dirty="0" smtClean="0">
                <a:solidFill>
                  <a:schemeClr val="tx1"/>
                </a:solidFill>
                <a:latin typeface="+mn-lt"/>
                <a:ea typeface="+mn-ea"/>
                <a:cs typeface="+mn-cs"/>
              </a:rPr>
              <a:t>Wymaga sporo, ale jak nic pozwala na noszenie wielu czapek i identyfikacja z każdą rolą w projekcie. Czasami trener, </a:t>
            </a:r>
            <a:r>
              <a:rPr lang="pl-PL" sz="1200" kern="1200" dirty="0" err="1" smtClean="0">
                <a:solidFill>
                  <a:schemeClr val="tx1"/>
                </a:solidFill>
                <a:latin typeface="+mn-lt"/>
                <a:ea typeface="+mn-ea"/>
                <a:cs typeface="+mn-cs"/>
              </a:rPr>
              <a:t>coach</a:t>
            </a:r>
            <a:r>
              <a:rPr lang="pl-PL" sz="1200" kern="1200" dirty="0" smtClean="0">
                <a:solidFill>
                  <a:schemeClr val="tx1"/>
                </a:solidFill>
                <a:latin typeface="+mn-lt"/>
                <a:ea typeface="+mn-ea"/>
                <a:cs typeface="+mn-cs"/>
              </a:rPr>
              <a:t>, orędownik czystego kodu, </a:t>
            </a:r>
            <a:r>
              <a:rPr lang="pl-PL" sz="1200" kern="1200" dirty="0" err="1" smtClean="0">
                <a:solidFill>
                  <a:schemeClr val="tx1"/>
                </a:solidFill>
                <a:latin typeface="+mn-lt"/>
                <a:ea typeface="+mn-ea"/>
                <a:cs typeface="+mn-cs"/>
              </a:rPr>
              <a:t>refaktoringu</a:t>
            </a:r>
            <a:r>
              <a:rPr lang="pl-PL" sz="1200" kern="1200" dirty="0" smtClean="0">
                <a:solidFill>
                  <a:schemeClr val="tx1"/>
                </a:solidFill>
                <a:latin typeface="+mn-lt"/>
                <a:ea typeface="+mn-ea"/>
                <a:cs typeface="+mn-cs"/>
              </a:rPr>
              <a:t>, testów, zwinnego podejścia do życia. Od 8 do 16 prowadzi dział oprogramowania w </a:t>
            </a:r>
            <a:r>
              <a:rPr lang="pl-PL" sz="1200" kern="1200" dirty="0" err="1" smtClean="0">
                <a:solidFill>
                  <a:schemeClr val="tx1"/>
                </a:solidFill>
                <a:latin typeface="+mn-lt"/>
                <a:ea typeface="+mn-ea"/>
                <a:cs typeface="+mn-cs"/>
              </a:rPr>
              <a:t>Youngn</a:t>
            </a:r>
            <a:r>
              <a:rPr lang="pl-PL" sz="1200" kern="1200" dirty="0" smtClean="0">
                <a:solidFill>
                  <a:schemeClr val="tx1"/>
                </a:solidFill>
                <a:latin typeface="+mn-lt"/>
                <a:ea typeface="+mn-ea"/>
                <a:cs typeface="+mn-cs"/>
              </a:rPr>
              <a:t> Digital Planet, wieczorem szczęśliwy młody Tata, nocach nie znający umiaru hacker</a:t>
            </a:r>
          </a:p>
          <a:p>
            <a:endParaRPr lang="pl-PL" sz="1200" kern="1200" dirty="0" smtClean="0">
              <a:solidFill>
                <a:schemeClr val="tx1"/>
              </a:solidFill>
              <a:latin typeface="+mn-lt"/>
              <a:ea typeface="+mn-ea"/>
              <a:cs typeface="+mn-cs"/>
            </a:endParaRPr>
          </a:p>
          <a:p>
            <a:r>
              <a:rPr lang="pl-PL" sz="1200" kern="1200" dirty="0" smtClean="0">
                <a:solidFill>
                  <a:schemeClr val="tx1"/>
                </a:solidFill>
                <a:latin typeface="+mn-lt"/>
                <a:ea typeface="+mn-ea"/>
                <a:cs typeface="+mn-cs"/>
              </a:rPr>
              <a:t>Hacker - </a:t>
            </a:r>
            <a:r>
              <a:rPr lang="pl-PL" dirty="0" smtClean="0"/>
              <a:t>osoba o bardzo dużych, praktycznych umiejętnościach informatycznych (lub elektronicznych) która identyfikuje się ze </a:t>
            </a:r>
            <a:r>
              <a:rPr lang="pl-PL" dirty="0" smtClean="0">
                <a:hlinkClick r:id="rId3" tooltip="Społeczność hakerów"/>
              </a:rPr>
              <a:t>społecznością </a:t>
            </a:r>
            <a:r>
              <a:rPr lang="pl-PL" dirty="0" err="1" smtClean="0">
                <a:hlinkClick r:id="rId3" tooltip="Społeczność hakerów"/>
              </a:rPr>
              <a:t>hakerską</a:t>
            </a:r>
            <a:r>
              <a:rPr lang="pl-PL" dirty="0" smtClean="0"/>
              <a:t>. Hakerzy odznaczają się bardzo dobrą orientacją w </a:t>
            </a:r>
            <a:r>
              <a:rPr lang="pl-PL" dirty="0" smtClean="0">
                <a:hlinkClick r:id="rId4" tooltip="Internet"/>
              </a:rPr>
              <a:t>Internecie</a:t>
            </a:r>
            <a:r>
              <a:rPr lang="pl-PL" dirty="0" smtClean="0"/>
              <a:t>, znajomością wielu </a:t>
            </a:r>
            <a:r>
              <a:rPr lang="pl-PL" dirty="0" smtClean="0">
                <a:hlinkClick r:id="rId5" tooltip="Język programowania"/>
              </a:rPr>
              <a:t>języków programowania</a:t>
            </a:r>
            <a:r>
              <a:rPr lang="pl-PL" dirty="0" smtClean="0"/>
              <a:t>, a także świetną znajomością </a:t>
            </a:r>
            <a:r>
              <a:rPr lang="pl-PL" dirty="0" smtClean="0">
                <a:hlinkClick r:id="rId6" tooltip="System operacyjny"/>
              </a:rPr>
              <a:t>systemów operacyjnych</a:t>
            </a:r>
            <a:endParaRPr lang="en-GB" dirty="0" smtClean="0">
              <a:latin typeface="Trebuchet MS"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To był poziom syntaktyki języka. Teraz pora na semantykę. </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61</a:t>
            </a:fld>
            <a:endParaRPr lang="pl-P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Unikanie elementów statycznych i </a:t>
            </a:r>
            <a:r>
              <a:rPr lang="pl-PL" dirty="0" err="1" smtClean="0"/>
              <a:t>singletonów</a:t>
            </a:r>
            <a:endParaRPr lang="pl-PL" dirty="0" smtClean="0"/>
          </a:p>
          <a:p>
            <a:pPr marL="550926" indent="-514350"/>
            <a:r>
              <a:rPr lang="pl-PL" sz="1200" dirty="0" smtClean="0"/>
              <a:t>Elementy statyczne mają charakter globalny (są związane z klasą a nie obiektem).</a:t>
            </a:r>
          </a:p>
          <a:p>
            <a:pPr marL="550926" indent="-514350"/>
            <a:r>
              <a:rPr lang="pl-PL" sz="1200" dirty="0" smtClean="0"/>
              <a:t>Elementy statyczne nie podlegają dziedziczeniu.</a:t>
            </a:r>
          </a:p>
          <a:p>
            <a:pPr marL="550926" indent="-514350"/>
            <a:r>
              <a:rPr lang="pl-PL" sz="1200" dirty="0" smtClean="0"/>
              <a:t>Nie można zastosować do nich </a:t>
            </a:r>
            <a:r>
              <a:rPr lang="pl-PL" sz="1200" b="1" dirty="0" smtClean="0"/>
              <a:t>Test </a:t>
            </a:r>
            <a:r>
              <a:rPr lang="pl-PL" sz="1200" b="1" dirty="0" err="1" smtClean="0"/>
              <a:t>doubles</a:t>
            </a:r>
            <a:endParaRPr lang="pl-PL" sz="1200" b="1" dirty="0" smtClean="0"/>
          </a:p>
          <a:p>
            <a:pPr marL="550926" indent="-514350"/>
            <a:r>
              <a:rPr lang="pl-PL" sz="1200" dirty="0" smtClean="0"/>
              <a:t>Testowanie w pełni jednostkowe jest niemożliwe.</a:t>
            </a:r>
          </a:p>
          <a:p>
            <a:pPr marL="550926" indent="-514350"/>
            <a:r>
              <a:rPr lang="pl-PL" sz="1200" dirty="0" smtClean="0"/>
              <a:t>Zależność jest zaszyta wewnątrz metody.</a:t>
            </a:r>
          </a:p>
          <a:p>
            <a:endParaRPr lang="pl-PL" dirty="0" smtClean="0"/>
          </a:p>
          <a:p>
            <a:r>
              <a:rPr lang="pl-PL" dirty="0" smtClean="0"/>
              <a:t>Izolowanie zależności i </a:t>
            </a:r>
            <a:r>
              <a:rPr lang="pl-PL" smtClean="0"/>
              <a:t>ich wstrzykiwanie</a:t>
            </a:r>
            <a:endParaRPr lang="pl-PL"/>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66</a:t>
            </a:fld>
            <a:endParaRPr lang="pl-P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Co tutaj łamiemy?</a:t>
            </a:r>
          </a:p>
          <a:p>
            <a:pPr>
              <a:buFontTx/>
              <a:buChar char="-"/>
            </a:pPr>
            <a:r>
              <a:rPr lang="pl-PL" dirty="0" smtClean="0"/>
              <a:t>Odpowiedzialność</a:t>
            </a:r>
            <a:r>
              <a:rPr lang="pl-PL" baseline="0" dirty="0" smtClean="0"/>
              <a:t> – jest wiele</a:t>
            </a:r>
          </a:p>
          <a:p>
            <a:pPr>
              <a:buFontTx/>
              <a:buChar char="-"/>
            </a:pPr>
            <a:r>
              <a:rPr lang="pl-PL" dirty="0" smtClean="0"/>
              <a:t>Dokładamy a nie modyfikujemy</a:t>
            </a:r>
          </a:p>
          <a:p>
            <a:pPr>
              <a:buFontTx/>
              <a:buChar char="-"/>
            </a:pPr>
            <a:r>
              <a:rPr lang="pl-PL" dirty="0" smtClean="0"/>
              <a:t>Zmiany są inwazyjne</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67</a:t>
            </a:fld>
            <a:endParaRPr lang="pl-P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err="1" smtClean="0"/>
              <a:t>Odpowiedzialność</a:t>
            </a:r>
            <a:r>
              <a:rPr lang="en-US" dirty="0" smtClean="0"/>
              <a:t>:</a:t>
            </a:r>
            <a:r>
              <a:rPr lang="en-US" baseline="0" dirty="0" smtClean="0"/>
              <a:t> </a:t>
            </a:r>
            <a:r>
              <a:rPr lang="en-US" baseline="0" dirty="0" err="1" smtClean="0"/>
              <a:t>jaki</a:t>
            </a:r>
            <a:r>
              <a:rPr lang="en-US" baseline="0" dirty="0" smtClean="0"/>
              <a:t> problem </a:t>
            </a:r>
            <a:r>
              <a:rPr lang="en-US" baseline="0" dirty="0" err="1" smtClean="0"/>
              <a:t>nam</a:t>
            </a:r>
            <a:r>
              <a:rPr lang="en-US" baseline="0" dirty="0" smtClean="0"/>
              <a:t> </a:t>
            </a:r>
            <a:r>
              <a:rPr lang="en-US" baseline="0" dirty="0" err="1" smtClean="0"/>
              <a:t>rozwiązuje</a:t>
            </a:r>
            <a:endParaRPr lang="en-US" baseline="0" dirty="0" smtClean="0"/>
          </a:p>
          <a:p>
            <a:r>
              <a:rPr lang="en-US" baseline="0" dirty="0" err="1" smtClean="0"/>
              <a:t>Enkapsulacja</a:t>
            </a:r>
            <a:r>
              <a:rPr lang="en-US" baseline="0" dirty="0" smtClean="0"/>
              <a:t>: co </a:t>
            </a:r>
            <a:r>
              <a:rPr lang="en-US" baseline="0" dirty="0" err="1" smtClean="0"/>
              <a:t>ukrywamy</a:t>
            </a:r>
            <a:r>
              <a:rPr lang="en-US" baseline="0" dirty="0" smtClean="0"/>
              <a:t>, </a:t>
            </a:r>
            <a:r>
              <a:rPr lang="en-US" baseline="0" dirty="0" err="1" smtClean="0"/>
              <a:t>jakie</a:t>
            </a:r>
            <a:r>
              <a:rPr lang="en-US" baseline="0" dirty="0" smtClean="0"/>
              <a:t> </a:t>
            </a:r>
            <a:r>
              <a:rPr lang="en-US" baseline="0" dirty="0" err="1" smtClean="0"/>
              <a:t>części</a:t>
            </a:r>
            <a:r>
              <a:rPr lang="en-US" baseline="0" dirty="0" smtClean="0"/>
              <a:t> </a:t>
            </a:r>
            <a:r>
              <a:rPr lang="en-US" baseline="0" dirty="0" err="1" smtClean="0"/>
              <a:t>składowe</a:t>
            </a:r>
            <a:endParaRPr lang="en-US" baseline="0" dirty="0" smtClean="0"/>
          </a:p>
          <a:p>
            <a:r>
              <a:rPr lang="en-US" dirty="0" err="1" smtClean="0"/>
              <a:t>Kompozycja</a:t>
            </a:r>
            <a:r>
              <a:rPr lang="en-US" dirty="0" smtClean="0"/>
              <a:t>:</a:t>
            </a:r>
            <a:r>
              <a:rPr lang="en-US" baseline="0" dirty="0" smtClean="0"/>
              <a:t> z </a:t>
            </a:r>
            <a:r>
              <a:rPr lang="en-US" baseline="0" dirty="0" err="1" smtClean="0"/>
              <a:t>czego</a:t>
            </a:r>
            <a:r>
              <a:rPr lang="en-US" baseline="0" dirty="0" smtClean="0"/>
              <a:t> </a:t>
            </a:r>
            <a:r>
              <a:rPr lang="en-US" baseline="0" dirty="0" err="1" smtClean="0"/>
              <a:t>się</a:t>
            </a:r>
            <a:r>
              <a:rPr lang="en-US" baseline="0" dirty="0" smtClean="0"/>
              <a:t> </a:t>
            </a:r>
            <a:r>
              <a:rPr lang="en-US" baseline="0" dirty="0" err="1" smtClean="0"/>
              <a:t>sklada</a:t>
            </a:r>
            <a:r>
              <a:rPr lang="en-US" baseline="0" dirty="0" smtClean="0"/>
              <a:t> (z </a:t>
            </a:r>
            <a:r>
              <a:rPr lang="en-US" baseline="0" dirty="0" err="1" smtClean="0"/>
              <a:t>jakich</a:t>
            </a:r>
            <a:r>
              <a:rPr lang="en-US" baseline="0" dirty="0" smtClean="0"/>
              <a:t> </a:t>
            </a:r>
            <a:r>
              <a:rPr lang="en-US" baseline="0" dirty="0" err="1" smtClean="0"/>
              <a:t>elementow</a:t>
            </a:r>
            <a:r>
              <a:rPr lang="en-US" baseline="0" dirty="0" smtClean="0"/>
              <a:t>)</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70</a:t>
            </a:fld>
            <a:endParaRPr lang="pl-P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err="1" smtClean="0"/>
              <a:t>Frameworki</a:t>
            </a:r>
            <a:r>
              <a:rPr lang="pl-PL" dirty="0" smtClean="0"/>
              <a:t> są</a:t>
            </a:r>
            <a:r>
              <a:rPr lang="pl-PL" baseline="0" dirty="0" smtClean="0"/>
              <a:t> fajne. </a:t>
            </a:r>
            <a:r>
              <a:rPr lang="pl-PL" baseline="0" dirty="0" err="1" smtClean="0"/>
              <a:t>Pomgają</a:t>
            </a:r>
            <a:r>
              <a:rPr lang="pl-PL" baseline="0" dirty="0" smtClean="0"/>
              <a:t> – ale czy na pewno.</a:t>
            </a:r>
            <a:r>
              <a:rPr lang="en-US" baseline="0" dirty="0" smtClean="0"/>
              <a:t> </a:t>
            </a:r>
            <a:r>
              <a:rPr lang="en-US" baseline="0" dirty="0" err="1" smtClean="0"/>
              <a:t>Musimy</a:t>
            </a:r>
            <a:r>
              <a:rPr lang="en-US" baseline="0" dirty="0" smtClean="0"/>
              <a:t> </a:t>
            </a:r>
            <a:r>
              <a:rPr lang="en-US" baseline="0" dirty="0" err="1" smtClean="0"/>
              <a:t>zawsze</a:t>
            </a:r>
            <a:r>
              <a:rPr lang="en-US" baseline="0" dirty="0" smtClean="0"/>
              <a:t> </a:t>
            </a:r>
            <a:r>
              <a:rPr lang="en-US" baseline="0" dirty="0" err="1" smtClean="0"/>
              <a:t>rozumieć</a:t>
            </a:r>
            <a:r>
              <a:rPr lang="en-US" baseline="0" dirty="0" smtClean="0"/>
              <a:t> </a:t>
            </a:r>
            <a:r>
              <a:rPr lang="en-US" baseline="0" dirty="0" err="1" smtClean="0"/>
              <a:t>jaka</a:t>
            </a:r>
            <a:r>
              <a:rPr lang="en-US" baseline="0" dirty="0" smtClean="0"/>
              <a:t> jest </a:t>
            </a:r>
            <a:r>
              <a:rPr lang="en-US" baseline="0" dirty="0" err="1" smtClean="0"/>
              <a:t>odpowiedzialność</a:t>
            </a:r>
            <a:r>
              <a:rPr lang="en-US" baseline="0" dirty="0" smtClean="0"/>
              <a:t>, co </a:t>
            </a:r>
            <a:r>
              <a:rPr lang="en-US" baseline="0" dirty="0" err="1" smtClean="0"/>
              <a:t>hermetyzujemy</a:t>
            </a:r>
            <a:r>
              <a:rPr lang="en-US" baseline="0" dirty="0" smtClean="0"/>
              <a:t> I z </a:t>
            </a:r>
            <a:r>
              <a:rPr lang="en-US" baseline="0" dirty="0" err="1" smtClean="0"/>
              <a:t>czego</a:t>
            </a:r>
            <a:r>
              <a:rPr lang="en-US" baseline="0" dirty="0" smtClean="0"/>
              <a:t> </a:t>
            </a:r>
            <a:r>
              <a:rPr lang="en-US" baseline="0" dirty="0" err="1" smtClean="0"/>
              <a:t>komponujemy</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84</a:t>
            </a:fld>
            <a:endParaRPr lang="pl-P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To był poziom syntaktyki języka. Teraz pora na semantykę. </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85</a:t>
            </a:fld>
            <a:endParaRPr lang="pl-P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smtClean="0"/>
              <a:t>Po </a:t>
            </a:r>
            <a:r>
              <a:rPr lang="en-US" dirty="0" err="1" smtClean="0"/>
              <a:t>latach</a:t>
            </a:r>
            <a:r>
              <a:rPr lang="en-US" dirty="0" smtClean="0"/>
              <a:t> </a:t>
            </a:r>
            <a:r>
              <a:rPr lang="en-US" dirty="0" err="1" smtClean="0"/>
              <a:t>szukania</a:t>
            </a:r>
            <a:r>
              <a:rPr lang="en-US" baseline="0" dirty="0" smtClean="0"/>
              <a:t> </a:t>
            </a:r>
            <a:r>
              <a:rPr lang="en-US" baseline="0" dirty="0" err="1" smtClean="0"/>
              <a:t>odnajdujemy</a:t>
            </a:r>
            <a:r>
              <a:rPr lang="en-US" baseline="0" dirty="0" smtClean="0"/>
              <a:t> </a:t>
            </a:r>
            <a:r>
              <a:rPr lang="en-US" baseline="0" dirty="0" err="1" smtClean="0"/>
              <a:t>pewne</a:t>
            </a:r>
            <a:r>
              <a:rPr lang="en-US" baseline="0" dirty="0" smtClean="0"/>
              <a:t> </a:t>
            </a:r>
            <a:r>
              <a:rPr lang="en-US" baseline="0" dirty="0" err="1" smtClean="0"/>
              <a:t>wzorce</a:t>
            </a:r>
            <a:r>
              <a:rPr lang="en-US" baseline="0" dirty="0" smtClean="0"/>
              <a:t>. </a:t>
            </a:r>
            <a:r>
              <a:rPr lang="en-US" baseline="0" dirty="0" err="1" smtClean="0"/>
              <a:t>Ja</a:t>
            </a:r>
            <a:r>
              <a:rPr lang="en-US" baseline="0" dirty="0" smtClean="0"/>
              <a:t> </a:t>
            </a:r>
            <a:r>
              <a:rPr lang="en-US" baseline="0" dirty="0" err="1" smtClean="0"/>
              <a:t>wam</a:t>
            </a:r>
            <a:r>
              <a:rPr lang="en-US" baseline="0" dirty="0" smtClean="0"/>
              <a:t> </a:t>
            </a:r>
            <a:r>
              <a:rPr lang="en-US" baseline="0" dirty="0" err="1" smtClean="0"/>
              <a:t>ułatwie</a:t>
            </a:r>
            <a:r>
              <a:rPr lang="en-US" baseline="0" dirty="0" smtClean="0"/>
              <a:t> – </a:t>
            </a:r>
            <a:r>
              <a:rPr lang="en-US" baseline="0" dirty="0" err="1" smtClean="0"/>
              <a:t>powiem</a:t>
            </a:r>
            <a:r>
              <a:rPr lang="en-US" baseline="0" dirty="0" smtClean="0"/>
              <a:t> </a:t>
            </a:r>
            <a:r>
              <a:rPr lang="en-US" baseline="0" dirty="0" err="1" smtClean="0"/>
              <a:t>od</a:t>
            </a:r>
            <a:r>
              <a:rPr lang="en-US" baseline="0" dirty="0" smtClean="0"/>
              <a:t> </a:t>
            </a:r>
            <a:r>
              <a:rPr lang="en-US" baseline="0" dirty="0" err="1" smtClean="0"/>
              <a:t>razu</a:t>
            </a:r>
            <a:r>
              <a:rPr lang="en-US" baseline="0" dirty="0" smtClean="0"/>
              <a:t> </a:t>
            </a:r>
            <a:r>
              <a:rPr lang="en-US" baseline="0" dirty="0" err="1" smtClean="0"/>
              <a:t>jak</a:t>
            </a:r>
            <a:r>
              <a:rPr lang="en-US" baseline="0" dirty="0" smtClean="0"/>
              <a:t> to </a:t>
            </a:r>
            <a:r>
              <a:rPr lang="en-US" baseline="0" dirty="0" err="1" smtClean="0"/>
              <a:t>działa</a:t>
            </a:r>
            <a:r>
              <a:rPr lang="en-US" baseline="0" dirty="0" smtClean="0"/>
              <a:t>.</a:t>
            </a:r>
          </a:p>
          <a:p>
            <a:r>
              <a:rPr lang="pl-PL" dirty="0" smtClean="0"/>
              <a:t>10 lat</a:t>
            </a:r>
            <a:r>
              <a:rPr lang="pl-PL" baseline="0" dirty="0" smtClean="0"/>
              <a:t> doświadczenie, kilkanaście projektów – zaczynacie obserwować że kolejny </a:t>
            </a:r>
            <a:r>
              <a:rPr lang="pl-PL" baseline="0" dirty="0" err="1" smtClean="0"/>
              <a:t>framework</a:t>
            </a:r>
            <a:r>
              <a:rPr lang="pl-PL" baseline="0" dirty="0" smtClean="0"/>
              <a:t>, kolejna praktyka to i tak coś co robicie od dawna. Że </a:t>
            </a:r>
            <a:r>
              <a:rPr lang="pl-PL" baseline="0" dirty="0" err="1" smtClean="0"/>
              <a:t>framework</a:t>
            </a:r>
            <a:r>
              <a:rPr lang="pl-PL" baseline="0" dirty="0" smtClean="0"/>
              <a:t> to usystematyzowanie pewnych wzorców. Kiedyś samodzielne składanie aplikacji, teraz Spring klei wszystko. Kiedyś pisaliśmy kod a teraz to się nazywa jakimiś wzorcami. Że praktyki stosujecie od zawsze i kolejne </a:t>
            </a:r>
            <a:r>
              <a:rPr lang="pl-PL" baseline="0" dirty="0" err="1" smtClean="0"/>
              <a:t>frameworki</a:t>
            </a:r>
            <a:r>
              <a:rPr lang="pl-PL" baseline="0" dirty="0" smtClean="0"/>
              <a:t> </a:t>
            </a:r>
            <a:r>
              <a:rPr lang="pl-PL" baseline="0" dirty="0" err="1" smtClean="0"/>
              <a:t>sa</a:t>
            </a:r>
            <a:r>
              <a:rPr lang="pl-PL" baseline="0" dirty="0" smtClean="0"/>
              <a:t> wariacją pewnych podstawowych wartości. </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86</a:t>
            </a:fld>
            <a:endParaRPr lang="pl-P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92</a:t>
            </a:fld>
            <a:endParaRPr lang="pl-P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smtClean="0">
                <a:solidFill>
                  <a:schemeClr val="tx1">
                    <a:lumMod val="75000"/>
                    <a:lumOff val="25000"/>
                  </a:schemeClr>
                </a:solidFill>
              </a:rPr>
              <a:t>DRY I minimal</a:t>
            </a:r>
            <a:r>
              <a:rPr lang="pl-PL" noProof="0" dirty="0" err="1" smtClean="0">
                <a:solidFill>
                  <a:schemeClr val="tx1">
                    <a:lumMod val="75000"/>
                    <a:lumOff val="25000"/>
                  </a:schemeClr>
                </a:solidFill>
              </a:rPr>
              <a:t>ne</a:t>
            </a:r>
            <a:r>
              <a:rPr lang="pl-PL" noProof="0" dirty="0" smtClean="0">
                <a:solidFill>
                  <a:schemeClr val="tx1">
                    <a:lumMod val="75000"/>
                    <a:lumOff val="25000"/>
                  </a:schemeClr>
                </a:solidFill>
              </a:rPr>
              <a:t> powtórzenia to nie tylko kopia</a:t>
            </a:r>
            <a:r>
              <a:rPr lang="pl-PL" baseline="0" noProof="0" dirty="0" smtClean="0">
                <a:solidFill>
                  <a:schemeClr val="tx1">
                    <a:lumMod val="75000"/>
                    <a:lumOff val="25000"/>
                  </a:schemeClr>
                </a:solidFill>
              </a:rPr>
              <a:t> kodu, ale analogiczne hierarchie klas</a:t>
            </a:r>
            <a:r>
              <a:rPr lang="en-US" baseline="0" noProof="0" dirty="0" smtClean="0">
                <a:solidFill>
                  <a:schemeClr val="tx1">
                    <a:lumMod val="75000"/>
                    <a:lumOff val="25000"/>
                  </a:schemeClr>
                </a:solidFill>
              </a:rPr>
              <a:t> w </a:t>
            </a:r>
            <a:r>
              <a:rPr lang="en-US" baseline="0" noProof="0" dirty="0" err="1" smtClean="0">
                <a:solidFill>
                  <a:schemeClr val="tx1">
                    <a:lumMod val="75000"/>
                    <a:lumOff val="25000"/>
                  </a:schemeClr>
                </a:solidFill>
              </a:rPr>
              <a:t>różnych</a:t>
            </a:r>
            <a:r>
              <a:rPr lang="en-US" baseline="0" noProof="0" dirty="0" smtClean="0">
                <a:solidFill>
                  <a:schemeClr val="tx1">
                    <a:lumMod val="75000"/>
                    <a:lumOff val="25000"/>
                  </a:schemeClr>
                </a:solidFill>
              </a:rPr>
              <a:t> </a:t>
            </a:r>
            <a:r>
              <a:rPr lang="en-US" baseline="0" noProof="0" dirty="0" err="1" smtClean="0">
                <a:solidFill>
                  <a:schemeClr val="tx1">
                    <a:lumMod val="75000"/>
                    <a:lumOff val="25000"/>
                  </a:schemeClr>
                </a:solidFill>
              </a:rPr>
              <a:t>miejsacach</a:t>
            </a:r>
            <a:r>
              <a:rPr lang="en-US" baseline="0" noProof="0" dirty="0" smtClean="0">
                <a:solidFill>
                  <a:schemeClr val="tx1">
                    <a:lumMod val="75000"/>
                    <a:lumOff val="25000"/>
                  </a:schemeClr>
                </a:solidFill>
              </a:rPr>
              <a:t> w </a:t>
            </a:r>
            <a:r>
              <a:rPr lang="en-US" baseline="0" noProof="0" smtClean="0">
                <a:solidFill>
                  <a:schemeClr val="tx1">
                    <a:lumMod val="75000"/>
                    <a:lumOff val="25000"/>
                  </a:schemeClr>
                </a:solidFill>
              </a:rPr>
              <a:t>systemie</a:t>
            </a:r>
            <a:endParaRPr lang="pl-PL" noProof="0"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93</a:t>
            </a:fld>
            <a:endParaRPr lang="pl-P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94</a:t>
            </a:fld>
            <a:endParaRPr lang="pl-P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smtClean="0"/>
              <a:t>Sa </a:t>
            </a:r>
            <a:r>
              <a:rPr lang="en-US" dirty="0" err="1" smtClean="0"/>
              <a:t>różne</a:t>
            </a:r>
            <a:r>
              <a:rPr lang="en-US" dirty="0" smtClean="0"/>
              <a:t> </a:t>
            </a:r>
            <a:r>
              <a:rPr lang="en-US" dirty="0" err="1" smtClean="0"/>
              <a:t>odniesienie</a:t>
            </a:r>
            <a:r>
              <a:rPr lang="en-US" baseline="0" dirty="0" smtClean="0"/>
              <a:t> </a:t>
            </a:r>
            <a:r>
              <a:rPr lang="en-US" baseline="0" dirty="0" err="1" smtClean="0"/>
              <a:t>i</a:t>
            </a:r>
            <a:r>
              <a:rPr lang="en-US" baseline="0" dirty="0" smtClean="0"/>
              <a:t> </a:t>
            </a:r>
            <a:r>
              <a:rPr lang="en-US" baseline="0" dirty="0" err="1" smtClean="0"/>
              <a:t>analogie</a:t>
            </a:r>
            <a:r>
              <a:rPr lang="en-US" baseline="0" dirty="0" smtClean="0"/>
              <a:t> do </a:t>
            </a:r>
            <a:r>
              <a:rPr lang="en-US" baseline="0" dirty="0" err="1" smtClean="0"/>
              <a:t>kodowania</a:t>
            </a:r>
            <a:r>
              <a:rPr lang="en-US" baseline="0" dirty="0" smtClean="0"/>
              <a:t>. </a:t>
            </a:r>
            <a:r>
              <a:rPr lang="en-US" baseline="0" dirty="0" err="1" smtClean="0"/>
              <a:t>Architektura</a:t>
            </a:r>
            <a:r>
              <a:rPr lang="en-US" baseline="0" dirty="0" smtClean="0"/>
              <a:t>, </a:t>
            </a:r>
            <a:r>
              <a:rPr lang="en-US" baseline="0" dirty="0" err="1" smtClean="0"/>
              <a:t>budowanie</a:t>
            </a:r>
            <a:r>
              <a:rPr lang="en-US" baseline="0" dirty="0" smtClean="0"/>
              <a:t> </a:t>
            </a:r>
            <a:r>
              <a:rPr lang="en-US" baseline="0" dirty="0" err="1" smtClean="0"/>
              <a:t>domów</a:t>
            </a:r>
            <a:r>
              <a:rPr lang="en-US" baseline="0" dirty="0" smtClean="0"/>
              <a:t>, </a:t>
            </a:r>
            <a:r>
              <a:rPr lang="en-US" baseline="0" dirty="0" err="1" smtClean="0"/>
              <a:t>ogrodnictwo</a:t>
            </a:r>
            <a:r>
              <a:rPr lang="en-US" baseline="0" dirty="0" smtClean="0"/>
              <a:t>.</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7</a:t>
            </a:fld>
            <a:endParaRPr lang="pl-P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95</a:t>
            </a:fld>
            <a:endParaRPr lang="pl-P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96</a:t>
            </a:fld>
            <a:endParaRPr lang="pl-P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err="1" smtClean="0"/>
              <a:t>Albo</a:t>
            </a:r>
            <a:r>
              <a:rPr lang="en-US" dirty="0" smtClean="0"/>
              <a:t> inherent</a:t>
            </a:r>
            <a:r>
              <a:rPr lang="en-US" baseline="0" dirty="0" smtClean="0"/>
              <a:t> complexity </a:t>
            </a:r>
            <a:r>
              <a:rPr lang="en-US" baseline="0" dirty="0" err="1" smtClean="0"/>
              <a:t>oraz</a:t>
            </a:r>
            <a:r>
              <a:rPr lang="en-US" baseline="0" dirty="0" smtClean="0"/>
              <a:t> accidental complexity. </a:t>
            </a:r>
            <a:r>
              <a:rPr lang="en-US" baseline="0" dirty="0" err="1" smtClean="0"/>
              <a:t>Mamy</a:t>
            </a:r>
            <a:r>
              <a:rPr lang="en-US" baseline="0" dirty="0" smtClean="0"/>
              <a:t> </a:t>
            </a:r>
            <a:r>
              <a:rPr lang="en-US" baseline="0" dirty="0" err="1" smtClean="0"/>
              <a:t>tendencję</a:t>
            </a:r>
            <a:r>
              <a:rPr lang="en-US" baseline="0" dirty="0" smtClean="0"/>
              <a:t> do </a:t>
            </a:r>
            <a:r>
              <a:rPr lang="en-US" baseline="0" dirty="0" err="1" smtClean="0"/>
              <a:t>utrudniania</a:t>
            </a:r>
            <a:r>
              <a:rPr lang="en-US" baseline="0" dirty="0" smtClean="0"/>
              <a:t> </a:t>
            </a:r>
            <a:r>
              <a:rPr lang="en-US" baseline="0" dirty="0" err="1" smtClean="0"/>
              <a:t>prostych</a:t>
            </a:r>
            <a:r>
              <a:rPr lang="en-US" baseline="0" dirty="0" smtClean="0"/>
              <a:t> </a:t>
            </a:r>
            <a:r>
              <a:rPr lang="en-US" baseline="0" dirty="0" err="1" smtClean="0"/>
              <a:t>rzeczy</a:t>
            </a:r>
            <a:r>
              <a:rPr lang="en-US" baseline="0" dirty="0" smtClean="0"/>
              <a:t>. </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97</a:t>
            </a:fld>
            <a:endParaRPr lang="pl-P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smtClean="0"/>
              <a:t>Co </a:t>
            </a:r>
            <a:r>
              <a:rPr lang="en-US" dirty="0" err="1" smtClean="0"/>
              <a:t>robi</a:t>
            </a:r>
            <a:r>
              <a:rPr lang="en-US" dirty="0" smtClean="0"/>
              <a:t> ten </a:t>
            </a:r>
            <a:r>
              <a:rPr lang="en-US" dirty="0" err="1" smtClean="0"/>
              <a:t>największy</a:t>
            </a:r>
            <a:r>
              <a:rPr lang="en-US" dirty="0" smtClean="0"/>
              <a:t> </a:t>
            </a:r>
            <a:r>
              <a:rPr lang="en-US" dirty="0" err="1" smtClean="0"/>
              <a:t>przycisk</a:t>
            </a:r>
            <a:endParaRPr lang="en-US" dirty="0" smtClean="0"/>
          </a:p>
          <a:p>
            <a:r>
              <a:rPr lang="en-US" dirty="0" err="1" smtClean="0"/>
              <a:t>Dlaczego</a:t>
            </a:r>
            <a:r>
              <a:rPr lang="en-US" dirty="0" smtClean="0"/>
              <a:t> </a:t>
            </a:r>
            <a:r>
              <a:rPr lang="en-US" dirty="0" err="1" smtClean="0"/>
              <a:t>kasowanie</a:t>
            </a:r>
            <a:r>
              <a:rPr lang="en-US" dirty="0" smtClean="0"/>
              <a:t> jest </a:t>
            </a:r>
            <a:r>
              <a:rPr lang="en-US" dirty="0" err="1" smtClean="0"/>
              <a:t>najważniejszą</a:t>
            </a:r>
            <a:r>
              <a:rPr lang="en-US" dirty="0" smtClean="0"/>
              <a:t> </a:t>
            </a:r>
            <a:r>
              <a:rPr lang="en-US" dirty="0" err="1" smtClean="0"/>
              <a:t>czynnością</a:t>
            </a:r>
            <a:r>
              <a:rPr lang="en-US" dirty="0" smtClean="0"/>
              <a:t> – </a:t>
            </a:r>
            <a:r>
              <a:rPr lang="en-US" dirty="0" err="1" smtClean="0"/>
              <a:t>pierwszą</a:t>
            </a:r>
            <a:r>
              <a:rPr lang="en-US" dirty="0" smtClean="0"/>
              <a:t> </a:t>
            </a:r>
            <a:r>
              <a:rPr lang="en-US" dirty="0" err="1" smtClean="0"/>
              <a:t>czynnością</a:t>
            </a:r>
            <a:endParaRPr lang="en-US" dirty="0" smtClean="0"/>
          </a:p>
          <a:p>
            <a:r>
              <a:rPr lang="en-US" dirty="0" err="1" smtClean="0"/>
              <a:t>Jak</a:t>
            </a:r>
            <a:r>
              <a:rPr lang="en-US" dirty="0" smtClean="0"/>
              <a:t> </a:t>
            </a:r>
            <a:r>
              <a:rPr lang="en-US" dirty="0" err="1" smtClean="0"/>
              <a:t>działa</a:t>
            </a:r>
            <a:r>
              <a:rPr lang="en-US" baseline="0" dirty="0" smtClean="0"/>
              <a:t> </a:t>
            </a:r>
            <a:r>
              <a:rPr lang="en-US" baseline="0" dirty="0" err="1" smtClean="0"/>
              <a:t>para</a:t>
            </a:r>
            <a:r>
              <a:rPr lang="en-US" baseline="0" dirty="0" smtClean="0"/>
              <a:t> </a:t>
            </a:r>
            <a:r>
              <a:rPr lang="en-US" baseline="0" dirty="0" err="1" smtClean="0"/>
              <a:t>dwóch</a:t>
            </a:r>
            <a:r>
              <a:rPr lang="en-US" baseline="0" dirty="0" smtClean="0"/>
              <a:t> </a:t>
            </a:r>
            <a:r>
              <a:rPr lang="en-US" baseline="0" dirty="0" err="1" smtClean="0"/>
              <a:t>małych</a:t>
            </a:r>
            <a:r>
              <a:rPr lang="en-US" baseline="0" dirty="0" smtClean="0"/>
              <a:t> </a:t>
            </a:r>
            <a:r>
              <a:rPr lang="en-US" baseline="0" dirty="0" err="1" smtClean="0"/>
              <a:t>przysisków</a:t>
            </a:r>
            <a:r>
              <a:rPr lang="en-US" baseline="0" dirty="0" smtClean="0"/>
              <a:t>.</a:t>
            </a:r>
          </a:p>
          <a:p>
            <a:endParaRPr lang="en-US" baseline="0" dirty="0" smtClean="0"/>
          </a:p>
          <a:p>
            <a:r>
              <a:rPr lang="en-US" baseline="0" dirty="0" err="1" smtClean="0"/>
              <a:t>Mam</a:t>
            </a:r>
            <a:r>
              <a:rPr lang="en-US" baseline="0" dirty="0" smtClean="0"/>
              <a:t> </a:t>
            </a:r>
            <a:r>
              <a:rPr lang="en-US" baseline="0" dirty="0" err="1" smtClean="0"/>
              <a:t>niesamowitą</a:t>
            </a:r>
            <a:r>
              <a:rPr lang="en-US" baseline="0" dirty="0" smtClean="0"/>
              <a:t> </a:t>
            </a:r>
            <a:r>
              <a:rPr lang="en-US" baseline="0" dirty="0" err="1" smtClean="0"/>
              <a:t>zdolność</a:t>
            </a:r>
            <a:r>
              <a:rPr lang="en-US" baseline="0" dirty="0" smtClean="0"/>
              <a:t> </a:t>
            </a:r>
            <a:r>
              <a:rPr lang="en-US" baseline="0" dirty="0" err="1" smtClean="0"/>
              <a:t>utrudniania</a:t>
            </a:r>
            <a:r>
              <a:rPr lang="en-US" baseline="0" dirty="0" smtClean="0"/>
              <a:t> </a:t>
            </a:r>
            <a:r>
              <a:rPr lang="en-US" baseline="0" dirty="0" err="1" smtClean="0"/>
              <a:t>sobie</a:t>
            </a:r>
            <a:r>
              <a:rPr lang="en-US" baseline="0" dirty="0" smtClean="0"/>
              <a:t> </a:t>
            </a:r>
            <a:r>
              <a:rPr lang="en-US" baseline="0" dirty="0" err="1" smtClean="0"/>
              <a:t>zycia</a:t>
            </a:r>
            <a:r>
              <a:rPr lang="en-US" baseline="0" dirty="0" smtClean="0"/>
              <a:t> – </a:t>
            </a:r>
            <a:r>
              <a:rPr lang="en-US" baseline="0" dirty="0" err="1" smtClean="0"/>
              <a:t>robi</a:t>
            </a:r>
            <a:r>
              <a:rPr lang="en-US" baseline="0" dirty="0" smtClean="0"/>
              <a:t> </a:t>
            </a:r>
            <a:r>
              <a:rPr lang="en-US" baseline="0" dirty="0" err="1" smtClean="0"/>
              <a:t>na</a:t>
            </a:r>
            <a:r>
              <a:rPr lang="en-US" baseline="0" dirty="0" smtClean="0"/>
              <a:t> </a:t>
            </a:r>
            <a:r>
              <a:rPr lang="en-US" baseline="0" dirty="0" err="1" smtClean="0"/>
              <a:t>przekór</a:t>
            </a:r>
            <a:r>
              <a:rPr lang="en-US" baseline="0" dirty="0" smtClean="0"/>
              <a:t> </a:t>
            </a:r>
            <a:r>
              <a:rPr lang="en-US" baseline="0" dirty="0" err="1" smtClean="0"/>
              <a:t>sobie</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98</a:t>
            </a:fld>
            <a:endParaRPr lang="pl-P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Słaby kod napędza więcej</a:t>
            </a:r>
            <a:r>
              <a:rPr lang="pl-PL" baseline="0" dirty="0" smtClean="0"/>
              <a:t> słabego kodu. Równamy w dół. </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100</a:t>
            </a:fld>
            <a:endParaRPr lang="pl-P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101</a:t>
            </a:fld>
            <a:endParaRPr lang="pl-P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103</a:t>
            </a:fld>
            <a:endParaRPr lang="pl-P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smtClean="0"/>
              <a:t>Bo </a:t>
            </a:r>
            <a:r>
              <a:rPr lang="en-US" dirty="0" err="1" smtClean="0"/>
              <a:t>jeżeli</a:t>
            </a:r>
            <a:r>
              <a:rPr lang="en-US" dirty="0" smtClean="0"/>
              <a:t> </a:t>
            </a:r>
            <a:r>
              <a:rPr lang="en-US" dirty="0" err="1" smtClean="0"/>
              <a:t>mamy</a:t>
            </a:r>
            <a:r>
              <a:rPr lang="en-US" dirty="0" smtClean="0"/>
              <a:t> problem to </a:t>
            </a:r>
            <a:r>
              <a:rPr lang="en-US" dirty="0" err="1" smtClean="0"/>
              <a:t>pytamy</a:t>
            </a:r>
            <a:r>
              <a:rPr lang="en-US" dirty="0" smtClean="0"/>
              <a:t> </a:t>
            </a:r>
            <a:r>
              <a:rPr lang="en-US" dirty="0" err="1" smtClean="0"/>
              <a:t>i</a:t>
            </a:r>
            <a:r>
              <a:rPr lang="en-US" baseline="0" dirty="0" smtClean="0"/>
              <a:t> </a:t>
            </a:r>
            <a:r>
              <a:rPr lang="en-US" baseline="0" dirty="0" err="1" smtClean="0"/>
              <a:t>szukamy</a:t>
            </a:r>
            <a:r>
              <a:rPr lang="en-US" baseline="0" dirty="0" smtClean="0"/>
              <a:t> </a:t>
            </a:r>
            <a:r>
              <a:rPr lang="en-US" baseline="0" dirty="0" err="1" smtClean="0"/>
              <a:t>doświadczenia</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106</a:t>
            </a:fld>
            <a:endParaRPr lang="pl-P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Jak Krzysztof Kolumb</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107</a:t>
            </a:fld>
            <a:endParaRPr lang="pl-P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smtClean="0"/>
              <a:t>I </a:t>
            </a:r>
            <a:r>
              <a:rPr lang="en-US" dirty="0" err="1" smtClean="0"/>
              <a:t>chodzi</a:t>
            </a:r>
            <a:r>
              <a:rPr lang="en-US" dirty="0" smtClean="0"/>
              <a:t> o to </a:t>
            </a:r>
            <a:r>
              <a:rPr lang="en-US" dirty="0" err="1" smtClean="0"/>
              <a:t>abyśm</a:t>
            </a:r>
            <a:r>
              <a:rPr lang="en-US" baseline="0" dirty="0" err="1" smtClean="0"/>
              <a:t>y</a:t>
            </a:r>
            <a:r>
              <a:rPr lang="en-US" baseline="0" dirty="0" smtClean="0"/>
              <a:t> </a:t>
            </a:r>
            <a:r>
              <a:rPr lang="en-US" baseline="0" dirty="0" err="1" smtClean="0"/>
              <a:t>nie</a:t>
            </a:r>
            <a:r>
              <a:rPr lang="en-US" baseline="0" dirty="0" smtClean="0"/>
              <a:t> </a:t>
            </a:r>
            <a:r>
              <a:rPr lang="en-US" baseline="0" dirty="0" err="1" smtClean="0"/>
              <a:t>lądowali</a:t>
            </a:r>
            <a:r>
              <a:rPr lang="en-US" baseline="0" dirty="0" smtClean="0"/>
              <a:t> </a:t>
            </a:r>
            <a:r>
              <a:rPr lang="en-US" baseline="0" dirty="0" err="1" smtClean="0"/>
              <a:t>spowrotem</a:t>
            </a:r>
            <a:r>
              <a:rPr lang="en-US" baseline="0" dirty="0" smtClean="0"/>
              <a:t> w </a:t>
            </a:r>
            <a:r>
              <a:rPr lang="en-US" baseline="0" dirty="0" err="1" smtClean="0"/>
              <a:t>kamieniołomach</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109</a:t>
            </a:fld>
            <a:endParaRPr lang="pl-P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err="1" smtClean="0"/>
              <a:t>Jeżeli</a:t>
            </a:r>
            <a:r>
              <a:rPr lang="en-US" dirty="0" smtClean="0"/>
              <a:t> </a:t>
            </a:r>
            <a:r>
              <a:rPr lang="en-US" dirty="0" err="1" smtClean="0"/>
              <a:t>jedliście</a:t>
            </a:r>
            <a:r>
              <a:rPr lang="en-US" dirty="0" smtClean="0"/>
              <a:t> sushi to </a:t>
            </a:r>
            <a:r>
              <a:rPr lang="en-US" dirty="0" err="1" smtClean="0"/>
              <a:t>przypomnicie</a:t>
            </a:r>
            <a:r>
              <a:rPr lang="en-US" baseline="0" dirty="0" smtClean="0"/>
              <a:t> </a:t>
            </a:r>
            <a:r>
              <a:rPr lang="en-US" baseline="0" dirty="0" err="1" smtClean="0"/>
              <a:t>sobie</a:t>
            </a:r>
            <a:r>
              <a:rPr lang="en-US" baseline="0" dirty="0" smtClean="0"/>
              <a:t> </a:t>
            </a:r>
            <a:r>
              <a:rPr lang="en-US" baseline="0" dirty="0" err="1" smtClean="0"/>
              <a:t>jak</a:t>
            </a:r>
            <a:r>
              <a:rPr lang="en-US" baseline="0" dirty="0" smtClean="0"/>
              <a:t> </a:t>
            </a:r>
            <a:r>
              <a:rPr lang="en-US" baseline="0" dirty="0" err="1" smtClean="0"/>
              <a:t>wygląda</a:t>
            </a:r>
            <a:r>
              <a:rPr lang="en-US" baseline="0" dirty="0" smtClean="0"/>
              <a:t> </a:t>
            </a:r>
            <a:r>
              <a:rPr lang="en-US" baseline="0" dirty="0" err="1" smtClean="0"/>
              <a:t>stanowisko</a:t>
            </a:r>
            <a:r>
              <a:rPr lang="en-US" baseline="0" dirty="0" smtClean="0"/>
              <a:t> </a:t>
            </a:r>
            <a:r>
              <a:rPr lang="en-US" baseline="0" dirty="0" err="1" smtClean="0"/>
              <a:t>pracy</a:t>
            </a:r>
            <a:r>
              <a:rPr lang="en-US" baseline="0" dirty="0" smtClean="0"/>
              <a:t> sushi </a:t>
            </a:r>
            <a:r>
              <a:rPr lang="en-US" baseline="0" dirty="0" err="1" smtClean="0"/>
              <a:t>mastera</a:t>
            </a:r>
            <a:r>
              <a:rPr lang="en-US" baseline="0" dirty="0" smtClean="0"/>
              <a:t>? :) jest </a:t>
            </a:r>
            <a:r>
              <a:rPr lang="en-US" baseline="0" smtClean="0"/>
              <a:t>czyste</a:t>
            </a:r>
            <a:endParaRPr lang="pl-PL"/>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9</a:t>
            </a:fld>
            <a:endParaRPr lang="pl-P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113</a:t>
            </a:fld>
            <a:endParaRPr lang="pl-P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135</a:t>
            </a:fld>
            <a:endParaRPr lang="pl-P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lnSpcReduction="10000"/>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137</a:t>
            </a:fld>
            <a:endParaRPr lang="pl-P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b="1" dirty="0" err="1" smtClean="0"/>
              <a:t>hold</a:t>
            </a:r>
            <a:r>
              <a:rPr lang="pl-PL" b="1" dirty="0" smtClean="0"/>
              <a:t>, break, </a:t>
            </a:r>
            <a:r>
              <a:rPr lang="pl-PL" b="1" dirty="0" err="1" smtClean="0"/>
              <a:t>leave</a:t>
            </a:r>
            <a:r>
              <a:rPr lang="pl-PL" b="1" dirty="0" smtClean="0"/>
              <a:t> – </a:t>
            </a:r>
            <a:r>
              <a:rPr lang="pl-PL" b="0" dirty="0" err="1" smtClean="0"/>
              <a:t>know</a:t>
            </a:r>
            <a:r>
              <a:rPr lang="pl-PL" b="0" dirty="0" smtClean="0"/>
              <a:t> </a:t>
            </a:r>
            <a:r>
              <a:rPr lang="pl-PL" b="0" dirty="0" err="1" smtClean="0"/>
              <a:t>what</a:t>
            </a:r>
            <a:r>
              <a:rPr lang="pl-PL" b="0" dirty="0" smtClean="0"/>
              <a:t> </a:t>
            </a:r>
            <a:r>
              <a:rPr lang="pl-PL" b="0" dirty="0" err="1" smtClean="0"/>
              <a:t>you</a:t>
            </a:r>
            <a:r>
              <a:rPr lang="pl-PL" b="0" dirty="0" smtClean="0"/>
              <a:t> </a:t>
            </a:r>
            <a:r>
              <a:rPr lang="pl-PL" b="0" dirty="0" err="1" smtClean="0"/>
              <a:t>giving</a:t>
            </a:r>
            <a:r>
              <a:rPr lang="pl-PL" b="0" dirty="0" smtClean="0"/>
              <a:t> up.</a:t>
            </a:r>
          </a:p>
          <a:p>
            <a:endParaRPr lang="pl-PL" b="1" dirty="0" smtClean="0"/>
          </a:p>
          <a:p>
            <a:r>
              <a:rPr lang="en-US" b="1" dirty="0" err="1" smtClean="0"/>
              <a:t>Shu</a:t>
            </a:r>
            <a:r>
              <a:rPr lang="en-US" b="1" dirty="0" smtClean="0"/>
              <a:t>:</a:t>
            </a:r>
            <a:r>
              <a:rPr lang="en-US" dirty="0" smtClean="0"/>
              <a:t> In this beginning stage the student follows the teachings of one master precisely. He concentrates on how to do the task, without worrying too much about the underlying theory. If there are multiple variations on how to do the task, he concentrates on just the one way his master teaches him.</a:t>
            </a:r>
          </a:p>
          <a:p>
            <a:r>
              <a:rPr lang="en-US" b="1" dirty="0" smtClean="0"/>
              <a:t>Ha:</a:t>
            </a:r>
            <a:r>
              <a:rPr lang="en-US" dirty="0" smtClean="0"/>
              <a:t> At this point the student begins to branch out. With the basic practices working he now starts to learn the underlying principles and theory behind the technique. He also starts learning from other masters and integrates that learning into his practice.</a:t>
            </a:r>
          </a:p>
          <a:p>
            <a:r>
              <a:rPr lang="en-US" b="1" dirty="0" err="1" smtClean="0"/>
              <a:t>Ri</a:t>
            </a:r>
            <a:r>
              <a:rPr lang="en-US" b="1" dirty="0" smtClean="0"/>
              <a:t>:</a:t>
            </a:r>
            <a:r>
              <a:rPr lang="en-US" dirty="0" smtClean="0"/>
              <a:t> Now the student isn't learning from other people, but from his own practice. He creates his own approaches and adapts what he's learned to his own particular circumstances.</a:t>
            </a:r>
          </a:p>
          <a:p>
            <a:endParaRPr lang="pl-PL" dirty="0" smtClean="0"/>
          </a:p>
          <a:p>
            <a:endParaRPr lang="pl-PL"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At the end of </a:t>
            </a:r>
            <a:r>
              <a:rPr lang="en-US" dirty="0" err="1" smtClean="0"/>
              <a:t>Shu</a:t>
            </a:r>
            <a:r>
              <a:rPr lang="en-US" dirty="0" smtClean="0"/>
              <a:t>, what she sees is nothing but the rules -- everything looks like the rules. At the end of Ha, what she sees is nothing like the rules. At the end of </a:t>
            </a:r>
            <a:r>
              <a:rPr lang="en-US" dirty="0" err="1" smtClean="0"/>
              <a:t>Ri</a:t>
            </a:r>
            <a:r>
              <a:rPr lang="en-US" dirty="0" smtClean="0"/>
              <a:t>, she doesn't see but work with her mind. </a:t>
            </a:r>
          </a:p>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138</a:t>
            </a:fld>
            <a:endParaRPr lang="pl-P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lnSpcReduction="10000"/>
          </a:bodyPr>
          <a:lstStyle/>
          <a:p>
            <a:r>
              <a:rPr lang="pl-PL" dirty="0" smtClean="0"/>
              <a:t>Programowanie to ciągły nieustanny rozwój</a:t>
            </a:r>
          </a:p>
          <a:p>
            <a:r>
              <a:rPr lang="en-US" dirty="0" smtClean="0"/>
              <a:t>- we </a:t>
            </a:r>
            <a:r>
              <a:rPr lang="en-US" dirty="0" err="1" smtClean="0"/>
              <a:t>dont</a:t>
            </a:r>
            <a:r>
              <a:rPr lang="en-US" dirty="0" smtClean="0"/>
              <a:t> ship shit</a:t>
            </a:r>
          </a:p>
          <a:p>
            <a:r>
              <a:rPr lang="en-US" dirty="0" smtClean="0"/>
              <a:t>- we are always ready to deploy, whenever business needs. Out definition of done is consistent and reliable. Not in a month... two until stabilization is done</a:t>
            </a:r>
          </a:p>
          <a:p>
            <a:r>
              <a:rPr lang="en-US" dirty="0" smtClean="0"/>
              <a:t>- constant pace and velocity</a:t>
            </a:r>
          </a:p>
          <a:p>
            <a:r>
              <a:rPr lang="en-US" dirty="0" smtClean="0"/>
              <a:t>- </a:t>
            </a:r>
            <a:r>
              <a:rPr lang="en-US" dirty="0" err="1" smtClean="0"/>
              <a:t>imexpensive</a:t>
            </a:r>
            <a:r>
              <a:rPr lang="en-US" dirty="0" smtClean="0"/>
              <a:t> adaptability</a:t>
            </a:r>
          </a:p>
          <a:p>
            <a:r>
              <a:rPr lang="en-US" dirty="0" smtClean="0"/>
              <a:t>- </a:t>
            </a:r>
            <a:r>
              <a:rPr lang="en-US" dirty="0" err="1" smtClean="0"/>
              <a:t>continous</a:t>
            </a:r>
            <a:r>
              <a:rPr lang="en-US" dirty="0" smtClean="0"/>
              <a:t> improvement, fix processes, correct bad code</a:t>
            </a:r>
          </a:p>
          <a:p>
            <a:r>
              <a:rPr lang="en-US" dirty="0" smtClean="0"/>
              <a:t>- fearless competence, </a:t>
            </a:r>
            <a:r>
              <a:rPr lang="en-US" dirty="0" err="1" smtClean="0"/>
              <a:t>dont</a:t>
            </a:r>
            <a:r>
              <a:rPr lang="en-US" dirty="0" smtClean="0"/>
              <a:t> be afraid of your code. Keep code under control. I do it by tests</a:t>
            </a:r>
          </a:p>
          <a:p>
            <a:r>
              <a:rPr lang="en-US" dirty="0" smtClean="0"/>
              <a:t>- extreme quality. The only way to go fast is to good</a:t>
            </a:r>
          </a:p>
          <a:p>
            <a:r>
              <a:rPr lang="en-US" dirty="0" smtClean="0"/>
              <a:t>- it's not </a:t>
            </a:r>
            <a:r>
              <a:rPr lang="en-US" dirty="0" err="1" smtClean="0"/>
              <a:t>qa</a:t>
            </a:r>
            <a:r>
              <a:rPr lang="en-US" dirty="0" smtClean="0"/>
              <a:t> to find bugs. I expect </a:t>
            </a:r>
            <a:r>
              <a:rPr lang="en-US" dirty="0" err="1" smtClean="0"/>
              <a:t>qa</a:t>
            </a:r>
            <a:r>
              <a:rPr lang="en-US" dirty="0" smtClean="0"/>
              <a:t> finds nothing</a:t>
            </a:r>
          </a:p>
          <a:p>
            <a:r>
              <a:rPr lang="en-US" dirty="0" smtClean="0"/>
              <a:t>- </a:t>
            </a:r>
            <a:r>
              <a:rPr lang="en-US" dirty="0" err="1" smtClean="0"/>
              <a:t>i</a:t>
            </a:r>
            <a:r>
              <a:rPr lang="en-US" dirty="0" smtClean="0"/>
              <a:t> expect automation</a:t>
            </a:r>
          </a:p>
          <a:p>
            <a:r>
              <a:rPr lang="en-US" dirty="0" smtClean="0"/>
              <a:t>- I expect people can switch positions</a:t>
            </a:r>
          </a:p>
          <a:p>
            <a:r>
              <a:rPr lang="en-US" dirty="0" smtClean="0"/>
              <a:t>- honest estimate</a:t>
            </a:r>
          </a:p>
          <a:p>
            <a:r>
              <a:rPr lang="en-US" dirty="0" smtClean="0"/>
              <a:t>- virtue to say no when no is the right answer</a:t>
            </a:r>
          </a:p>
          <a:p>
            <a:r>
              <a:rPr lang="en-US" dirty="0" smtClean="0"/>
              <a:t>- continues </a:t>
            </a:r>
            <a:r>
              <a:rPr lang="en-US" dirty="0" err="1" smtClean="0"/>
              <a:t>agressive</a:t>
            </a:r>
            <a:r>
              <a:rPr lang="en-US" dirty="0" smtClean="0"/>
              <a:t> learning. When you go to doctor you hope he reads loads of medical journals. I expect the same from you</a:t>
            </a:r>
          </a:p>
          <a:p>
            <a:r>
              <a:rPr lang="en-US" dirty="0" smtClean="0"/>
              <a:t>- teach each other, mentor</a:t>
            </a:r>
          </a:p>
          <a:p>
            <a:endParaRPr lang="en-US" dirty="0" smtClean="0"/>
          </a:p>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139</a:t>
            </a:fld>
            <a:endParaRPr lang="pl-P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10</a:t>
            </a:fld>
            <a:endParaRPr lang="pl-P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smtClean="0"/>
              <a:t>Analogia</a:t>
            </a:r>
            <a:r>
              <a:rPr lang="pl-PL" baseline="0" dirty="0" smtClean="0"/>
              <a:t> do samochodów spawanych za zachodnią granicą, do składaków.</a:t>
            </a:r>
          </a:p>
          <a:p>
            <a:r>
              <a:rPr lang="pl-PL" baseline="0" dirty="0" smtClean="0"/>
              <a:t>Wygląda dobrze, a pod spodem bywa różnie. Nie zawsze Niemiec jeździł do kościoła. </a:t>
            </a:r>
          </a:p>
          <a:p>
            <a:r>
              <a:rPr lang="pl-PL" dirty="0" smtClean="0"/>
              <a:t>Wchodzimy w kod i mamy łapiemy się za </a:t>
            </a:r>
            <a:r>
              <a:rPr lang="pl-PL" dirty="0" err="1" smtClean="0"/>
              <a:t>głowe</a:t>
            </a:r>
            <a:r>
              <a:rPr lang="pl-PL" dirty="0" smtClean="0"/>
              <a:t>. Albo nie wchodzimy w kod w ogóle, bo</a:t>
            </a:r>
            <a:r>
              <a:rPr lang="pl-PL" baseline="0" dirty="0" smtClean="0"/>
              <a:t> nie ma potrzeby.</a:t>
            </a:r>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11</a:t>
            </a:fld>
            <a:endParaRPr lang="pl-P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baseline="0" dirty="0" smtClean="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12</a:t>
            </a:fld>
            <a:endParaRPr lang="pl-P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Kręci</a:t>
            </a:r>
            <a:r>
              <a:rPr lang="en-US" dirty="0" smtClean="0"/>
              <a:t> </a:t>
            </a:r>
            <a:r>
              <a:rPr lang="en-US" dirty="0" err="1" smtClean="0"/>
              <a:t>nas</a:t>
            </a:r>
            <a:r>
              <a:rPr lang="en-US" dirty="0" smtClean="0"/>
              <a:t> </a:t>
            </a:r>
            <a:r>
              <a:rPr lang="en-US" dirty="0" err="1" smtClean="0"/>
              <a:t>dostarczanie</a:t>
            </a:r>
            <a:r>
              <a:rPr lang="en-US" baseline="0" dirty="0" smtClean="0"/>
              <a:t> </a:t>
            </a:r>
            <a:r>
              <a:rPr lang="en-US" baseline="0" dirty="0" err="1" smtClean="0"/>
              <a:t>pięknych</a:t>
            </a:r>
            <a:r>
              <a:rPr lang="en-US" baseline="0" dirty="0" smtClean="0"/>
              <a:t> </a:t>
            </a:r>
            <a:r>
              <a:rPr lang="en-US" baseline="0" dirty="0" err="1" smtClean="0"/>
              <a:t>rzeczy</a:t>
            </a:r>
            <a:r>
              <a:rPr lang="en-US" baseline="0" dirty="0" smtClean="0"/>
              <a:t>. </a:t>
            </a:r>
            <a:endParaRPr lang="pl-PL" baseline="0" dirty="0" smtClean="0"/>
          </a:p>
          <a:p>
            <a:r>
              <a:rPr lang="pl-PL" dirty="0" smtClean="0"/>
              <a:t>Jeżeli ma być przyjemnością, to piszmy taki kod aby później było przyjemnie</a:t>
            </a:r>
            <a:r>
              <a:rPr lang="pl-PL" baseline="0" dirty="0" smtClean="0"/>
              <a:t> – o tym będzie dzisiaj. </a:t>
            </a:r>
            <a:endParaRPr lang="en-US" baseline="0" dirty="0" smtClean="0"/>
          </a:p>
          <a:p>
            <a:endParaRPr lang="pl-PL" dirty="0"/>
          </a:p>
        </p:txBody>
      </p:sp>
      <p:sp>
        <p:nvSpPr>
          <p:cNvPr id="4" name="Symbol zastępczy numeru slajdu 3"/>
          <p:cNvSpPr>
            <a:spLocks noGrp="1"/>
          </p:cNvSpPr>
          <p:nvPr>
            <p:ph type="sldNum" sz="quarter" idx="10"/>
          </p:nvPr>
        </p:nvSpPr>
        <p:spPr/>
        <p:txBody>
          <a:bodyPr/>
          <a:lstStyle/>
          <a:p>
            <a:pPr>
              <a:defRPr/>
            </a:pPr>
            <a:fld id="{68F9CBF9-EDFC-4F07-9E1C-4B5B9302E818}" type="slidenum">
              <a:rPr lang="pl-PL" smtClean="0"/>
              <a:pPr>
                <a:defRPr/>
              </a:pPr>
              <a:t>17</a:t>
            </a:fld>
            <a:endParaRPr lang="pl-PL"/>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5.png"/><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Obraz 1" descr="YDP_logo_R_ENG_rgb_800x435.png"/>
          <p:cNvPicPr>
            <a:picLocks noChangeAspect="1"/>
          </p:cNvPicPr>
          <p:nvPr userDrawn="1"/>
        </p:nvPicPr>
        <p:blipFill>
          <a:blip r:embed="rId3" cstate="print"/>
          <a:stretch>
            <a:fillRect/>
          </a:stretch>
        </p:blipFill>
        <p:spPr>
          <a:xfrm>
            <a:off x="7092281" y="201242"/>
            <a:ext cx="1830823" cy="995511"/>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92200"/>
          </a:xfrm>
          <a:solidFill>
            <a:schemeClr val="tx1"/>
          </a:solidFill>
          <a:ln>
            <a:noFill/>
          </a:ln>
        </p:spPr>
        <p:txBody>
          <a:bodyPr lIns="180000" tIns="180000" rIns="0"/>
          <a:lstStyle>
            <a:lvl1pPr algn="l">
              <a:lnSpc>
                <a:spcPct val="150000"/>
              </a:lnSpc>
              <a:defRPr lang="en-US" dirty="0">
                <a:solidFill>
                  <a:schemeClr val="bg1"/>
                </a:solidFill>
              </a:defRPr>
            </a:lvl1pPr>
          </a:lstStyle>
          <a:p>
            <a:r>
              <a:rPr lang="en-US" dirty="0" smtClean="0"/>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00150" y="4165600"/>
            <a:ext cx="7486650" cy="1930400"/>
          </a:xfrm>
          <a:solidFill>
            <a:schemeClr val="bg1"/>
          </a:solidFill>
          <a:ln>
            <a:noFill/>
          </a:ln>
        </p:spPr>
        <p:txBody>
          <a:bodyPr lIns="180000" tIns="180000" rIns="0"/>
          <a:lstStyle>
            <a:lvl1pPr algn="r">
              <a:lnSpc>
                <a:spcPct val="100000"/>
              </a:lnSpc>
              <a:defRPr lang="en-US" sz="4400" b="1" dirty="0">
                <a:solidFill>
                  <a:schemeClr val="tx1"/>
                </a:solidFill>
              </a:defRPr>
            </a:lvl1pPr>
          </a:lstStyle>
          <a:p>
            <a:r>
              <a:rPr lang="en-US" dirty="0" smtClean="0"/>
              <a:t>Click to edit Master title style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ytuł i zawartość">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a:buFont typeface="Arial" pitchFamily="34" charset="0"/>
              <a:buChar char="•"/>
              <a:defRPr sz="3600"/>
            </a:lvl1pPr>
            <a:lvl2pPr>
              <a:defRPr sz="3600"/>
            </a:lvl2pPr>
            <a:lvl3pPr>
              <a:defRPr sz="3600"/>
            </a:lvl3pPr>
            <a:lvl4pPr>
              <a:defRPr sz="3600"/>
            </a:lvl4pPr>
            <a:lvl5pPr>
              <a:defRPr sz="3600"/>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pl-PL" dirty="0"/>
          </a:p>
        </p:txBody>
      </p:sp>
      <p:sp>
        <p:nvSpPr>
          <p:cNvPr id="8" name="Title 1"/>
          <p:cNvSpPr>
            <a:spLocks noGrp="1"/>
          </p:cNvSpPr>
          <p:nvPr>
            <p:ph type="title"/>
          </p:nvPr>
        </p:nvSpPr>
        <p:spPr>
          <a:xfrm>
            <a:off x="0" y="0"/>
            <a:ext cx="9144000" cy="1092200"/>
          </a:xfrm>
          <a:solidFill>
            <a:schemeClr val="tx1"/>
          </a:solidFill>
          <a:ln>
            <a:noFill/>
          </a:ln>
        </p:spPr>
        <p:txBody>
          <a:bodyPr lIns="180000" tIns="180000" rIns="0"/>
          <a:lstStyle>
            <a:lvl1pPr algn="l">
              <a:lnSpc>
                <a:spcPct val="150000"/>
              </a:lnSpc>
              <a:defRPr lang="en-US" dirty="0">
                <a:solidFill>
                  <a:schemeClr val="bg1"/>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ing">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rmal">
    <p:bg>
      <p:bgPr>
        <a:blipFill dpi="0" rotWithShape="0">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10" name="Podtytuł 2"/>
          <p:cNvSpPr>
            <a:spLocks noGrp="1"/>
          </p:cNvSpPr>
          <p:nvPr>
            <p:ph type="subTitle" idx="1"/>
          </p:nvPr>
        </p:nvSpPr>
        <p:spPr>
          <a:xfrm>
            <a:off x="467544" y="1653208"/>
            <a:ext cx="8208912" cy="4728120"/>
          </a:xfrm>
          <a:prstGeom prst="rect">
            <a:avLst/>
          </a:prstGeom>
        </p:spPr>
        <p:txBody>
          <a:bodyPr wrap="square" lIns="0" tIns="0" rIns="0" bIns="0"/>
          <a:lstStyle>
            <a:lvl1pPr marL="0" indent="0" algn="l">
              <a:spcBef>
                <a:spcPts val="0"/>
              </a:spcBef>
              <a:spcAft>
                <a:spcPts val="600"/>
              </a:spcAft>
              <a:buClr>
                <a:schemeClr val="bg1">
                  <a:lumMod val="50000"/>
                </a:schemeClr>
              </a:buClr>
              <a:buSzPct val="100000"/>
              <a:buFontTx/>
              <a:buNone/>
              <a:defRPr sz="1800">
                <a:solidFill>
                  <a:schemeClr val="tx1"/>
                </a:solidFill>
                <a:latin typeface="Arial" pitchFamily="34" charset="0"/>
                <a:ea typeface="Open Sans Light" pitchFamily="34" charset="0"/>
                <a:cs typeface="Arial" pitchFamily="34" charset="0"/>
              </a:defRPr>
            </a:lvl1pPr>
            <a:lvl2pPr marL="457172" indent="0" algn="ctr">
              <a:buNone/>
              <a:defRPr>
                <a:solidFill>
                  <a:schemeClr val="tx1">
                    <a:tint val="75000"/>
                  </a:schemeClr>
                </a:solidFill>
              </a:defRPr>
            </a:lvl2pPr>
            <a:lvl3pPr marL="914346" indent="0" algn="ctr">
              <a:buNone/>
              <a:defRPr>
                <a:solidFill>
                  <a:schemeClr val="tx1">
                    <a:tint val="75000"/>
                  </a:schemeClr>
                </a:solidFill>
              </a:defRPr>
            </a:lvl3pPr>
            <a:lvl4pPr marL="1371518" indent="0" algn="ctr">
              <a:buNone/>
              <a:defRPr>
                <a:solidFill>
                  <a:schemeClr val="tx1">
                    <a:tint val="75000"/>
                  </a:schemeClr>
                </a:solidFill>
              </a:defRPr>
            </a:lvl4pPr>
            <a:lvl5pPr marL="1828691" indent="0" algn="ctr">
              <a:buNone/>
              <a:defRPr>
                <a:solidFill>
                  <a:schemeClr val="tx1">
                    <a:tint val="75000"/>
                  </a:schemeClr>
                </a:solidFill>
              </a:defRPr>
            </a:lvl5pPr>
            <a:lvl6pPr marL="2285863" indent="0" algn="ctr">
              <a:buNone/>
              <a:defRPr>
                <a:solidFill>
                  <a:schemeClr val="tx1">
                    <a:tint val="75000"/>
                  </a:schemeClr>
                </a:solidFill>
              </a:defRPr>
            </a:lvl6pPr>
            <a:lvl7pPr marL="2743037" indent="0" algn="ctr">
              <a:buNone/>
              <a:defRPr>
                <a:solidFill>
                  <a:schemeClr val="tx1">
                    <a:tint val="75000"/>
                  </a:schemeClr>
                </a:solidFill>
              </a:defRPr>
            </a:lvl7pPr>
            <a:lvl8pPr marL="3200209" indent="0" algn="ctr">
              <a:buNone/>
              <a:defRPr>
                <a:solidFill>
                  <a:schemeClr val="tx1">
                    <a:tint val="75000"/>
                  </a:schemeClr>
                </a:solidFill>
              </a:defRPr>
            </a:lvl8pPr>
            <a:lvl9pPr marL="3657381" indent="0" algn="ctr">
              <a:buNone/>
              <a:defRPr>
                <a:solidFill>
                  <a:schemeClr val="tx1">
                    <a:tint val="75000"/>
                  </a:schemeClr>
                </a:solidFill>
              </a:defRPr>
            </a:lvl9pPr>
          </a:lstStyle>
          <a:p>
            <a:r>
              <a:rPr lang="pl-PL" dirty="0" smtClean="0"/>
              <a:t>Kliknij, aby edytować styl wzorca podtytułu</a:t>
            </a:r>
            <a:endParaRPr lang="pl-PL" dirty="0"/>
          </a:p>
        </p:txBody>
      </p:sp>
      <p:pic>
        <p:nvPicPr>
          <p:cNvPr id="6" name="Obraz 5" descr="YDP_logo_R_ENG_rgb_800x435.png"/>
          <p:cNvPicPr>
            <a:picLocks noChangeAspect="1"/>
          </p:cNvPicPr>
          <p:nvPr userDrawn="1"/>
        </p:nvPicPr>
        <p:blipFill>
          <a:blip r:embed="rId3" cstate="print"/>
          <a:stretch>
            <a:fillRect/>
          </a:stretch>
        </p:blipFill>
        <p:spPr>
          <a:xfrm>
            <a:off x="7770153" y="44625"/>
            <a:ext cx="1324284" cy="720080"/>
          </a:xfrm>
          <a:prstGeom prst="rect">
            <a:avLst/>
          </a:prstGeom>
        </p:spPr>
      </p:pic>
      <p:sp>
        <p:nvSpPr>
          <p:cNvPr id="9" name="Title 8"/>
          <p:cNvSpPr>
            <a:spLocks noGrp="1"/>
          </p:cNvSpPr>
          <p:nvPr>
            <p:ph type="title"/>
          </p:nvPr>
        </p:nvSpPr>
        <p:spPr/>
        <p:txBody>
          <a:bodyPr/>
          <a:lstStyle>
            <a:lvl1pPr algn="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0">
          <a:blip r:embed="rId2" cstate="print">
            <a:lum/>
          </a:blip>
          <a:srcRect/>
          <a:stretch>
            <a:fillRect t="-1000" b="-1000"/>
          </a:stretch>
        </a:blipFill>
        <a:effectLst/>
      </p:bgPr>
    </p:bg>
    <p:spTree>
      <p:nvGrpSpPr>
        <p:cNvPr id="1" name=""/>
        <p:cNvGrpSpPr/>
        <p:nvPr/>
      </p:nvGrpSpPr>
      <p:grpSpPr>
        <a:xfrm>
          <a:off x="0" y="0"/>
          <a:ext cx="0" cy="0"/>
          <a:chOff x="0" y="0"/>
          <a:chExt cx="0" cy="0"/>
        </a:xfrm>
      </p:grpSpPr>
      <p:pic>
        <p:nvPicPr>
          <p:cNvPr id="6" name="Obraz 5" descr="YDP_logo_R_ENG_rgb_800x435.png"/>
          <p:cNvPicPr>
            <a:picLocks noChangeAspect="1"/>
          </p:cNvPicPr>
          <p:nvPr userDrawn="1"/>
        </p:nvPicPr>
        <p:blipFill>
          <a:blip r:embed="rId3" cstate="print"/>
          <a:stretch>
            <a:fillRect/>
          </a:stretch>
        </p:blipFill>
        <p:spPr>
          <a:xfrm>
            <a:off x="7770153" y="44625"/>
            <a:ext cx="1324284" cy="720080"/>
          </a:xfrm>
          <a:prstGeom prst="rect">
            <a:avLst/>
          </a:prstGeom>
        </p:spPr>
      </p:pic>
      <p:sp>
        <p:nvSpPr>
          <p:cNvPr id="8" name="Title 7"/>
          <p:cNvSpPr>
            <a:spLocks noGrp="1"/>
          </p:cNvSpPr>
          <p:nvPr>
            <p:ph type="title"/>
          </p:nvPr>
        </p:nvSpPr>
        <p:spPr/>
        <p:txBody>
          <a:bodyPr/>
          <a:lstStyle>
            <a:lvl1pPr algn="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no bckgd">
    <p:bg>
      <p:bgPr>
        <a:solidFill>
          <a:srgbClr val="FFFFFF"/>
        </a:solidFill>
        <a:effectLst/>
      </p:bgPr>
    </p:bg>
    <p:spTree>
      <p:nvGrpSpPr>
        <p:cNvPr id="1" name=""/>
        <p:cNvGrpSpPr/>
        <p:nvPr/>
      </p:nvGrpSpPr>
      <p:grpSpPr>
        <a:xfrm>
          <a:off x="0" y="0"/>
          <a:ext cx="0" cy="0"/>
          <a:chOff x="0" y="0"/>
          <a:chExt cx="0" cy="0"/>
        </a:xfrm>
      </p:grpSpPr>
      <p:pic>
        <p:nvPicPr>
          <p:cNvPr id="11" name="Picture 10" descr="bckgd.jpg"/>
          <p:cNvPicPr>
            <a:picLocks noChangeAspect="1"/>
          </p:cNvPicPr>
          <p:nvPr userDrawn="1"/>
        </p:nvPicPr>
        <p:blipFill>
          <a:blip r:embed="rId5" cstate="print"/>
          <a:srcRect/>
          <a:stretch>
            <a:fillRect/>
          </a:stretch>
        </p:blipFill>
        <p:spPr>
          <a:xfrm>
            <a:off x="0" y="0"/>
            <a:ext cx="9144000" cy="395288"/>
          </a:xfrm>
          <a:prstGeom prst="rect">
            <a:avLst/>
          </a:prstGeom>
        </p:spPr>
      </p:pic>
      <p:graphicFrame>
        <p:nvGraphicFramePr>
          <p:cNvPr id="10" name="Object 9" hidden="1"/>
          <p:cNvGraphicFramePr>
            <a:graphicFrameLocks noChangeAspect="1"/>
          </p:cNvGraphicFramePr>
          <p:nvPr/>
        </p:nvGraphicFramePr>
        <p:xfrm>
          <a:off x="0" y="0"/>
          <a:ext cx="158750" cy="158750"/>
        </p:xfrm>
        <a:graphic>
          <a:graphicData uri="http://schemas.openxmlformats.org/presentationml/2006/ole">
            <p:oleObj spid="_x0000_s97290" name="think-cell Slide" r:id="rId6" imgW="360" imgH="360" progId="">
              <p:embed/>
            </p:oleObj>
          </a:graphicData>
        </a:graphic>
      </p:graphicFrame>
      <p:sp>
        <p:nvSpPr>
          <p:cNvPr id="8" name="Title 7"/>
          <p:cNvSpPr>
            <a:spLocks noGrp="1"/>
          </p:cNvSpPr>
          <p:nvPr>
            <p:ph type="title"/>
            <p:custDataLst>
              <p:tags r:id="rId2"/>
            </p:custDataLst>
          </p:nvPr>
        </p:nvSpPr>
        <p:spPr/>
        <p:txBody>
          <a:bodyPr/>
          <a:lstStyle>
            <a:lvl1pPr algn="l">
              <a:defRPr/>
            </a:lvl1pPr>
          </a:lstStyle>
          <a:p>
            <a:r>
              <a:rPr lang="en-US" dirty="0" smtClean="0"/>
              <a:t>Click to edit Master title style</a:t>
            </a:r>
            <a:endParaRPr lang="en-US" dirty="0"/>
          </a:p>
        </p:txBody>
      </p:sp>
      <p:pic>
        <p:nvPicPr>
          <p:cNvPr id="6" name="Obraz 5" descr="YDP_logo_R_ENG_rgb_800x435.png"/>
          <p:cNvPicPr>
            <a:picLocks noChangeAspect="1"/>
          </p:cNvPicPr>
          <p:nvPr userDrawn="1">
            <p:custDataLst>
              <p:tags r:id="rId3"/>
            </p:custDataLst>
          </p:nvPr>
        </p:nvPicPr>
        <p:blipFill>
          <a:blip r:embed="rId7" cstate="print"/>
          <a:stretch>
            <a:fillRect/>
          </a:stretch>
        </p:blipFill>
        <p:spPr>
          <a:xfrm>
            <a:off x="7770153" y="44625"/>
            <a:ext cx="1324284" cy="720080"/>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no bckgd">
    <p:bg>
      <p:bgPr>
        <a:solidFill>
          <a:srgbClr val="FFFFFF"/>
        </a:solidFill>
        <a:effectLst/>
      </p:bgPr>
    </p:bg>
    <p:spTree>
      <p:nvGrpSpPr>
        <p:cNvPr id="1" name=""/>
        <p:cNvGrpSpPr/>
        <p:nvPr/>
      </p:nvGrpSpPr>
      <p:grpSpPr>
        <a:xfrm>
          <a:off x="0" y="0"/>
          <a:ext cx="0" cy="0"/>
          <a:chOff x="0" y="0"/>
          <a:chExt cx="0" cy="0"/>
        </a:xfrm>
      </p:grpSpPr>
      <p:pic>
        <p:nvPicPr>
          <p:cNvPr id="11" name="Picture 10" descr="bckgd.jpg"/>
          <p:cNvPicPr>
            <a:picLocks noChangeAspect="1"/>
          </p:cNvPicPr>
          <p:nvPr userDrawn="1"/>
        </p:nvPicPr>
        <p:blipFill>
          <a:blip r:embed="rId5" cstate="print"/>
          <a:srcRect/>
          <a:stretch>
            <a:fillRect/>
          </a:stretch>
        </p:blipFill>
        <p:spPr>
          <a:xfrm>
            <a:off x="0" y="0"/>
            <a:ext cx="9144000" cy="395288"/>
          </a:xfrm>
          <a:prstGeom prst="rect">
            <a:avLst/>
          </a:prstGeom>
        </p:spPr>
      </p:pic>
      <p:graphicFrame>
        <p:nvGraphicFramePr>
          <p:cNvPr id="10" name="Object 9" hidden="1"/>
          <p:cNvGraphicFramePr>
            <a:graphicFrameLocks noChangeAspect="1"/>
          </p:cNvGraphicFramePr>
          <p:nvPr/>
        </p:nvGraphicFramePr>
        <p:xfrm>
          <a:off x="0" y="0"/>
          <a:ext cx="158750" cy="158750"/>
        </p:xfrm>
        <a:graphic>
          <a:graphicData uri="http://schemas.openxmlformats.org/presentationml/2006/ole">
            <p:oleObj spid="_x0000_s103426" name="think-cell Slide" r:id="rId6" imgW="360" imgH="360" progId="">
              <p:embed/>
            </p:oleObj>
          </a:graphicData>
        </a:graphic>
      </p:graphicFrame>
      <p:sp>
        <p:nvSpPr>
          <p:cNvPr id="8" name="Title 7"/>
          <p:cNvSpPr>
            <a:spLocks noGrp="1"/>
          </p:cNvSpPr>
          <p:nvPr>
            <p:ph type="title"/>
            <p:custDataLst>
              <p:tags r:id="rId2"/>
            </p:custDataLst>
          </p:nvPr>
        </p:nvSpPr>
        <p:spPr>
          <a:xfrm>
            <a:off x="457200" y="4514850"/>
            <a:ext cx="8229600" cy="1659706"/>
          </a:xfrm>
        </p:spPr>
        <p:txBody>
          <a:bodyPr/>
          <a:lstStyle>
            <a:lvl1pPr algn="r">
              <a:defRPr sz="4400" b="1"/>
            </a:lvl1pPr>
          </a:lstStyle>
          <a:p>
            <a:r>
              <a:rPr lang="en-US" dirty="0" smtClean="0"/>
              <a:t>Click to edit Master title style</a:t>
            </a:r>
            <a:endParaRPr lang="en-US" dirty="0"/>
          </a:p>
        </p:txBody>
      </p:sp>
      <p:pic>
        <p:nvPicPr>
          <p:cNvPr id="6" name="Obraz 5" descr="YDP_logo_R_ENG_rgb_800x435.png"/>
          <p:cNvPicPr>
            <a:picLocks noChangeAspect="1"/>
          </p:cNvPicPr>
          <p:nvPr userDrawn="1">
            <p:custDataLst>
              <p:tags r:id="rId3"/>
            </p:custDataLst>
          </p:nvPr>
        </p:nvPicPr>
        <p:blipFill>
          <a:blip r:embed="rId7" cstate="print"/>
          <a:stretch>
            <a:fillRect/>
          </a:stretch>
        </p:blipFill>
        <p:spPr>
          <a:xfrm>
            <a:off x="7770153" y="44625"/>
            <a:ext cx="1324284" cy="720080"/>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no bckgd">
    <p:bg>
      <p:bgPr>
        <a:solidFill>
          <a:srgbClr val="FFFFFF"/>
        </a:solidFill>
        <a:effectLst/>
      </p:bgPr>
    </p:bg>
    <p:spTree>
      <p:nvGrpSpPr>
        <p:cNvPr id="1" name=""/>
        <p:cNvGrpSpPr/>
        <p:nvPr/>
      </p:nvGrpSpPr>
      <p:grpSpPr>
        <a:xfrm>
          <a:off x="0" y="0"/>
          <a:ext cx="0" cy="0"/>
          <a:chOff x="0" y="0"/>
          <a:chExt cx="0" cy="0"/>
        </a:xfrm>
      </p:grpSpPr>
      <p:pic>
        <p:nvPicPr>
          <p:cNvPr id="11" name="Picture 10" descr="bckgd.jpg"/>
          <p:cNvPicPr>
            <a:picLocks noChangeAspect="1"/>
          </p:cNvPicPr>
          <p:nvPr userDrawn="1"/>
        </p:nvPicPr>
        <p:blipFill>
          <a:blip r:embed="rId4" cstate="print"/>
          <a:srcRect/>
          <a:stretch>
            <a:fillRect/>
          </a:stretch>
        </p:blipFill>
        <p:spPr>
          <a:xfrm>
            <a:off x="0" y="0"/>
            <a:ext cx="9144000" cy="395288"/>
          </a:xfrm>
          <a:prstGeom prst="rect">
            <a:avLst/>
          </a:prstGeom>
        </p:spPr>
      </p:pic>
      <p:graphicFrame>
        <p:nvGraphicFramePr>
          <p:cNvPr id="10" name="Object 9" hidden="1"/>
          <p:cNvGraphicFramePr>
            <a:graphicFrameLocks noChangeAspect="1"/>
          </p:cNvGraphicFramePr>
          <p:nvPr/>
        </p:nvGraphicFramePr>
        <p:xfrm>
          <a:off x="0" y="0"/>
          <a:ext cx="158750" cy="158750"/>
        </p:xfrm>
        <a:graphic>
          <a:graphicData uri="http://schemas.openxmlformats.org/presentationml/2006/ole">
            <p:oleObj spid="_x0000_s102402" name="think-cell Slide" r:id="rId5" imgW="360" imgH="360" progId="">
              <p:embed/>
            </p:oleObj>
          </a:graphicData>
        </a:graphic>
      </p:graphicFrame>
      <p:pic>
        <p:nvPicPr>
          <p:cNvPr id="6" name="Obraz 5" descr="YDP_logo_R_ENG_rgb_800x435.png"/>
          <p:cNvPicPr>
            <a:picLocks noChangeAspect="1"/>
          </p:cNvPicPr>
          <p:nvPr userDrawn="1">
            <p:custDataLst>
              <p:tags r:id="rId2"/>
            </p:custDataLst>
          </p:nvPr>
        </p:nvPicPr>
        <p:blipFill>
          <a:blip r:embed="rId6" cstate="print"/>
          <a:stretch>
            <a:fillRect/>
          </a:stretch>
        </p:blipFill>
        <p:spPr>
          <a:xfrm>
            <a:off x="7770153" y="44625"/>
            <a:ext cx="1324284" cy="72008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
        <p:nvSpPr>
          <p:cNvPr id="4" name="Symbol zastępczy zawartości 2"/>
          <p:cNvSpPr>
            <a:spLocks noGrp="1"/>
          </p:cNvSpPr>
          <p:nvPr>
            <p:ph idx="1"/>
          </p:nvPr>
        </p:nvSpPr>
        <p:spPr>
          <a:xfrm>
            <a:off x="457200" y="1600200"/>
            <a:ext cx="8229600" cy="4525963"/>
          </a:xfrm>
        </p:spPr>
        <p:txBody>
          <a:body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pl-P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Układ niestandardow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7177" name="think-cell Slide" r:id="rId16" imgW="360" imgH="360" progId="">
              <p:embed/>
            </p:oleObj>
          </a:graphicData>
        </a:graphic>
      </p:graphicFrame>
      <p:sp>
        <p:nvSpPr>
          <p:cNvPr id="2" name="Title Placeholder 1"/>
          <p:cNvSpPr>
            <a:spLocks noGrp="1"/>
          </p:cNvSpPr>
          <p:nvPr>
            <p:ph type="title"/>
            <p:custDataLst>
              <p:tags r:id="rId15"/>
            </p:custDataLst>
          </p:nvPr>
        </p:nvSpPr>
        <p:spPr>
          <a:xfrm>
            <a:off x="457200" y="778694"/>
            <a:ext cx="8229600" cy="638944"/>
          </a:xfrm>
          <a:prstGeom prst="rect">
            <a:avLst/>
          </a:prstGeom>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smtClean="0"/>
              <a:t>Click to edit Master title style</a:t>
            </a:r>
            <a:endParaRPr lang="en-US" dirty="0"/>
          </a:p>
        </p:txBody>
      </p:sp>
      <p:sp>
        <p:nvSpPr>
          <p:cNvPr id="9" name="Text Placeholder 8"/>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55" r:id="rId1"/>
    <p:sldLayoutId id="2147483761" r:id="rId2"/>
    <p:sldLayoutId id="2147483756" r:id="rId3"/>
    <p:sldLayoutId id="2147483805" r:id="rId4"/>
    <p:sldLayoutId id="2147483806" r:id="rId5"/>
    <p:sldLayoutId id="2147483814" r:id="rId6"/>
    <p:sldLayoutId id="2147483813" r:id="rId7"/>
    <p:sldLayoutId id="2147483810" r:id="rId8"/>
    <p:sldLayoutId id="2147483811" r:id="rId9"/>
    <p:sldLayoutId id="2147483807" r:id="rId10"/>
    <p:sldLayoutId id="2147483812" r:id="rId11"/>
    <p:sldLayoutId id="2147483808" r:id="rId12"/>
  </p:sldLayoutIdLst>
  <p:hf hdr="0" ftr="0" dt="0"/>
  <p:txStyles>
    <p:titleStyle>
      <a:lvl1pPr algn="ctr" rtl="0" eaLnBrk="0" fontAlgn="base" hangingPunct="0">
        <a:spcBef>
          <a:spcPct val="0"/>
        </a:spcBef>
        <a:spcAft>
          <a:spcPct val="0"/>
        </a:spcAft>
        <a:defRPr kumimoji="0" lang="en-US"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72" algn="ctr" rtl="0" fontAlgn="base">
        <a:spcBef>
          <a:spcPct val="0"/>
        </a:spcBef>
        <a:spcAft>
          <a:spcPct val="0"/>
        </a:spcAft>
        <a:defRPr sz="4400">
          <a:solidFill>
            <a:schemeClr val="tx1"/>
          </a:solidFill>
          <a:latin typeface="Calibri" pitchFamily="34" charset="0"/>
        </a:defRPr>
      </a:lvl6pPr>
      <a:lvl7pPr marL="914346" algn="ctr" rtl="0" fontAlgn="base">
        <a:spcBef>
          <a:spcPct val="0"/>
        </a:spcBef>
        <a:spcAft>
          <a:spcPct val="0"/>
        </a:spcAft>
        <a:defRPr sz="4400">
          <a:solidFill>
            <a:schemeClr val="tx1"/>
          </a:solidFill>
          <a:latin typeface="Calibri" pitchFamily="34" charset="0"/>
        </a:defRPr>
      </a:lvl7pPr>
      <a:lvl8pPr marL="1371518" algn="ctr" rtl="0" fontAlgn="base">
        <a:spcBef>
          <a:spcPct val="0"/>
        </a:spcBef>
        <a:spcAft>
          <a:spcPct val="0"/>
        </a:spcAft>
        <a:defRPr sz="4400">
          <a:solidFill>
            <a:schemeClr val="tx1"/>
          </a:solidFill>
          <a:latin typeface="Calibri" pitchFamily="34" charset="0"/>
        </a:defRPr>
      </a:lvl8pPr>
      <a:lvl9pPr marL="1828691" algn="ctr" rtl="0" fontAlgn="base">
        <a:spcBef>
          <a:spcPct val="0"/>
        </a:spcBef>
        <a:spcAft>
          <a:spcPct val="0"/>
        </a:spcAft>
        <a:defRPr sz="4400">
          <a:solidFill>
            <a:schemeClr val="tx1"/>
          </a:solidFill>
          <a:latin typeface="Calibri" pitchFamily="34" charset="0"/>
        </a:defRPr>
      </a:lvl9pPr>
    </p:titleStyle>
    <p:bodyStyle>
      <a:lvl1pPr marL="342879" indent="-342879" algn="l" rtl="0" eaLnBrk="0" fontAlgn="base" hangingPunct="0">
        <a:spcBef>
          <a:spcPct val="20000"/>
        </a:spcBef>
        <a:spcAft>
          <a:spcPct val="0"/>
        </a:spcAft>
        <a:buFont typeface="Arial" pitchFamily="34" charset="0"/>
        <a:buChar char="•"/>
        <a:defRPr sz="3600" kern="1200">
          <a:solidFill>
            <a:schemeClr val="tx1"/>
          </a:solidFill>
          <a:latin typeface="+mn-lt"/>
          <a:ea typeface="+mn-ea"/>
          <a:cs typeface="+mn-cs"/>
        </a:defRPr>
      </a:lvl1pPr>
      <a:lvl2pPr marL="742906" indent="-285733"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2pPr>
      <a:lvl3pPr marL="1142932" indent="-228587"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3pPr>
      <a:lvl4pPr marL="1600104" indent="-228587"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4pPr>
      <a:lvl5pPr marL="2057277" indent="-228587"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5pPr>
      <a:lvl6pPr marL="2514450" indent="-228587"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22" indent="-228587"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96" indent="-228587"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68" indent="-228587"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346" rtl="0" eaLnBrk="1" latinLnBrk="0" hangingPunct="1">
        <a:defRPr sz="1800" kern="1200">
          <a:solidFill>
            <a:schemeClr val="tx1"/>
          </a:solidFill>
          <a:latin typeface="+mn-lt"/>
          <a:ea typeface="+mn-ea"/>
          <a:cs typeface="+mn-cs"/>
        </a:defRPr>
      </a:lvl1pPr>
      <a:lvl2pPr marL="457172" algn="l" defTabSz="914346" rtl="0" eaLnBrk="1" latinLnBrk="0" hangingPunct="1">
        <a:defRPr sz="1800" kern="1200">
          <a:solidFill>
            <a:schemeClr val="tx1"/>
          </a:solidFill>
          <a:latin typeface="+mn-lt"/>
          <a:ea typeface="+mn-ea"/>
          <a:cs typeface="+mn-cs"/>
        </a:defRPr>
      </a:lvl2pPr>
      <a:lvl3pPr marL="914346" algn="l" defTabSz="914346" rtl="0" eaLnBrk="1" latinLnBrk="0" hangingPunct="1">
        <a:defRPr sz="1800" kern="1200">
          <a:solidFill>
            <a:schemeClr val="tx1"/>
          </a:solidFill>
          <a:latin typeface="+mn-lt"/>
          <a:ea typeface="+mn-ea"/>
          <a:cs typeface="+mn-cs"/>
        </a:defRPr>
      </a:lvl3pPr>
      <a:lvl4pPr marL="1371518" algn="l" defTabSz="914346" rtl="0" eaLnBrk="1" latinLnBrk="0" hangingPunct="1">
        <a:defRPr sz="1800" kern="1200">
          <a:solidFill>
            <a:schemeClr val="tx1"/>
          </a:solidFill>
          <a:latin typeface="+mn-lt"/>
          <a:ea typeface="+mn-ea"/>
          <a:cs typeface="+mn-cs"/>
        </a:defRPr>
      </a:lvl4pPr>
      <a:lvl5pPr marL="1828691" algn="l" defTabSz="914346" rtl="0" eaLnBrk="1" latinLnBrk="0" hangingPunct="1">
        <a:defRPr sz="1800" kern="1200">
          <a:solidFill>
            <a:schemeClr val="tx1"/>
          </a:solidFill>
          <a:latin typeface="+mn-lt"/>
          <a:ea typeface="+mn-ea"/>
          <a:cs typeface="+mn-cs"/>
        </a:defRPr>
      </a:lvl5pPr>
      <a:lvl6pPr marL="2285863" algn="l" defTabSz="914346" rtl="0" eaLnBrk="1" latinLnBrk="0" hangingPunct="1">
        <a:defRPr sz="1800" kern="1200">
          <a:solidFill>
            <a:schemeClr val="tx1"/>
          </a:solidFill>
          <a:latin typeface="+mn-lt"/>
          <a:ea typeface="+mn-ea"/>
          <a:cs typeface="+mn-cs"/>
        </a:defRPr>
      </a:lvl6pPr>
      <a:lvl7pPr marL="2743037" algn="l" defTabSz="914346" rtl="0" eaLnBrk="1" latinLnBrk="0" hangingPunct="1">
        <a:defRPr sz="1800" kern="1200">
          <a:solidFill>
            <a:schemeClr val="tx1"/>
          </a:solidFill>
          <a:latin typeface="+mn-lt"/>
          <a:ea typeface="+mn-ea"/>
          <a:cs typeface="+mn-cs"/>
        </a:defRPr>
      </a:lvl7pPr>
      <a:lvl8pPr marL="3200209" algn="l" defTabSz="914346" rtl="0" eaLnBrk="1" latinLnBrk="0" hangingPunct="1">
        <a:defRPr sz="1800" kern="1200">
          <a:solidFill>
            <a:schemeClr val="tx1"/>
          </a:solidFill>
          <a:latin typeface="+mn-lt"/>
          <a:ea typeface="+mn-ea"/>
          <a:cs typeface="+mn-cs"/>
        </a:defRPr>
      </a:lvl8pPr>
      <a:lvl9pPr marL="3657381" algn="l" defTabSz="9143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 Id="rId4" Type="http://schemas.openxmlformats.org/officeDocument/2006/relationships/image" Target="../media/image43.jpeg"/></Relationships>
</file>

<file path=ppt/slides/_rels/slide1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 Id="rId4" Type="http://schemas.openxmlformats.org/officeDocument/2006/relationships/image" Target="../media/image43.jpeg"/></Relationships>
</file>

<file path=ppt/slides/_rels/slide1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 Id="rId4" Type="http://schemas.openxmlformats.org/officeDocument/2006/relationships/image" Target="../media/image43.jpeg"/></Relationships>
</file>

<file path=ppt/slides/_rels/slide1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 Id="rId5" Type="http://schemas.openxmlformats.org/officeDocument/2006/relationships/image" Target="../media/image44.jpeg"/><Relationship Id="rId4" Type="http://schemas.openxmlformats.org/officeDocument/2006/relationships/image" Target="../media/image43.jpeg"/></Relationships>
</file>

<file path=ppt/slides/_rels/slide1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 Id="rId5" Type="http://schemas.openxmlformats.org/officeDocument/2006/relationships/image" Target="../media/image44.jpeg"/><Relationship Id="rId4" Type="http://schemas.openxmlformats.org/officeDocument/2006/relationships/image" Target="../media/image43.jpeg"/></Relationships>
</file>

<file path=ppt/slides/_rels/slide1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0.xml"/><Relationship Id="rId4" Type="http://schemas.openxmlformats.org/officeDocument/2006/relationships/image" Target="../media/image48.jpeg"/></Relationships>
</file>

<file path=ppt/slides/_rels/slide1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0.xml"/><Relationship Id="rId4" Type="http://schemas.openxmlformats.org/officeDocument/2006/relationships/image" Target="../media/image48.jpeg"/></Relationships>
</file>

<file path=ppt/slides/_rels/slide1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0.xml"/><Relationship Id="rId5" Type="http://schemas.openxmlformats.org/officeDocument/2006/relationships/image" Target="../media/image49.jpeg"/><Relationship Id="rId4" Type="http://schemas.openxmlformats.org/officeDocument/2006/relationships/image" Target="../media/image48.jpeg"/></Relationships>
</file>

<file path=ppt/slides/_rels/slide1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ytuł 1"/>
          <p:cNvSpPr>
            <a:spLocks noGrp="1"/>
          </p:cNvSpPr>
          <p:nvPr>
            <p:ph type="ctrTitle" idx="4294967295"/>
          </p:nvPr>
        </p:nvSpPr>
        <p:spPr>
          <a:xfrm>
            <a:off x="3500438" y="2875574"/>
            <a:ext cx="5232400" cy="1439863"/>
          </a:xfrm>
        </p:spPr>
        <p:txBody>
          <a:bodyPr/>
          <a:lstStyle/>
          <a:p>
            <a:pPr algn="r"/>
            <a:r>
              <a:rPr lang="pl-PL" sz="4000" dirty="0" smtClean="0">
                <a:latin typeface="Arial" charset="0"/>
                <a:cs typeface="Arial" charset="0"/>
              </a:rPr>
              <a:t>Jak programować aby nie zwariować?</a:t>
            </a:r>
            <a:endParaRPr lang="en-GB" sz="4000" dirty="0">
              <a:latin typeface="Arial" charset="0"/>
              <a:cs typeface="Arial" charset="0"/>
            </a:endParaRPr>
          </a:p>
        </p:txBody>
      </p:sp>
      <p:sp>
        <p:nvSpPr>
          <p:cNvPr id="101378" name="pole tekstowe 4"/>
          <p:cNvSpPr txBox="1">
            <a:spLocks noChangeArrowheads="1"/>
          </p:cNvSpPr>
          <p:nvPr/>
        </p:nvSpPr>
        <p:spPr bwMode="auto">
          <a:xfrm>
            <a:off x="3819525" y="4202113"/>
            <a:ext cx="4913313" cy="430887"/>
          </a:xfrm>
          <a:prstGeom prst="rect">
            <a:avLst/>
          </a:prstGeom>
          <a:noFill/>
          <a:ln w="9525">
            <a:noFill/>
            <a:miter lim="800000"/>
            <a:headEnd/>
            <a:tailEnd/>
          </a:ln>
        </p:spPr>
        <p:txBody>
          <a:bodyPr lIns="0" tIns="0" rIns="0" bIns="0">
            <a:spAutoFit/>
          </a:bodyPr>
          <a:lstStyle/>
          <a:p>
            <a:pPr algn="r"/>
            <a:r>
              <a:rPr lang="pl-PL" sz="2800" dirty="0" smtClean="0">
                <a:solidFill>
                  <a:srgbClr val="0070C0"/>
                </a:solidFill>
              </a:rPr>
              <a:t>Jakub Marchwicki</a:t>
            </a:r>
            <a:endParaRPr lang="en-GB" sz="2800" dirty="0">
              <a:solidFill>
                <a:srgbClr val="0070C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smtClean="0"/>
              <a:t>Punkt wyjścia</a:t>
            </a:r>
            <a:endParaRPr lang="pl-PL"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Affordance</a:t>
            </a:r>
            <a:endParaRPr lang="pl-PL" dirty="0"/>
          </a:p>
        </p:txBody>
      </p:sp>
      <p:sp>
        <p:nvSpPr>
          <p:cNvPr id="3" name="Symbol zastępczy zawartości 2"/>
          <p:cNvSpPr>
            <a:spLocks noGrp="1"/>
          </p:cNvSpPr>
          <p:nvPr>
            <p:ph idx="1"/>
          </p:nvPr>
        </p:nvSpPr>
        <p:spPr/>
        <p:txBody>
          <a:bodyPr>
            <a:normAutofit/>
          </a:bodyPr>
          <a:lstStyle/>
          <a:p>
            <a:pPr algn="ctr">
              <a:buNone/>
            </a:pPr>
            <a:r>
              <a:rPr lang="en-US" sz="4000" dirty="0" smtClean="0"/>
              <a:t>a </a:t>
            </a:r>
            <a:r>
              <a:rPr lang="en-US" sz="4000" b="1" dirty="0" smtClean="0"/>
              <a:t>quality</a:t>
            </a:r>
            <a:r>
              <a:rPr lang="en-US" sz="4000" dirty="0" smtClean="0"/>
              <a:t> of an </a:t>
            </a:r>
            <a:r>
              <a:rPr lang="en-US" sz="4000" b="1" dirty="0" smtClean="0"/>
              <a:t>object</a:t>
            </a:r>
            <a:r>
              <a:rPr lang="en-US" sz="4000" dirty="0" smtClean="0"/>
              <a:t>, which </a:t>
            </a:r>
            <a:r>
              <a:rPr lang="en-US" sz="4000" b="1" dirty="0" smtClean="0"/>
              <a:t>allows</a:t>
            </a:r>
            <a:r>
              <a:rPr lang="en-US" sz="4000" dirty="0" smtClean="0"/>
              <a:t> an individual </a:t>
            </a:r>
            <a:r>
              <a:rPr lang="en-US" sz="4000" b="1" dirty="0" smtClean="0"/>
              <a:t>to perform an action</a:t>
            </a:r>
            <a:r>
              <a:rPr lang="en-US" sz="4000" dirty="0" smtClean="0"/>
              <a:t>. For example, a knob affords twisting, and perhaps pushing, while a cord affords pulling</a:t>
            </a:r>
            <a:endParaRPr lang="pl-PL" sz="40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zaokrąglony 2"/>
          <p:cNvSpPr/>
          <p:nvPr/>
        </p:nvSpPr>
        <p:spPr>
          <a:xfrm>
            <a:off x="1619672" y="2132856"/>
            <a:ext cx="5904656" cy="3168352"/>
          </a:xfrm>
          <a:prstGeom prst="roundRect">
            <a:avLst>
              <a:gd name="adj" fmla="val 3900"/>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a:solidFill>
                  <a:srgbClr val="7F0055"/>
                </a:solidFill>
                <a:latin typeface="Courier New"/>
              </a:rPr>
              <a:t>public</a:t>
            </a:r>
            <a:r>
              <a:rPr lang="pl-PL" sz="1400" b="1" dirty="0">
                <a:solidFill>
                  <a:srgbClr val="000000"/>
                </a:solidFill>
                <a:latin typeface="Courier New"/>
              </a:rPr>
              <a:t> </a:t>
            </a:r>
            <a:r>
              <a:rPr lang="pl-PL" sz="1400" b="1" dirty="0" err="1">
                <a:solidFill>
                  <a:srgbClr val="7F0055"/>
                </a:solidFill>
                <a:latin typeface="Courier New"/>
              </a:rPr>
              <a:t>class</a:t>
            </a:r>
            <a:r>
              <a:rPr lang="pl-PL" sz="1400" b="1" dirty="0">
                <a:solidFill>
                  <a:srgbClr val="000000"/>
                </a:solidFill>
                <a:latin typeface="Courier New"/>
              </a:rPr>
              <a:t> </a:t>
            </a:r>
            <a:r>
              <a:rPr lang="pl-PL" sz="1400" b="1" dirty="0" err="1">
                <a:solidFill>
                  <a:srgbClr val="000000"/>
                </a:solidFill>
                <a:latin typeface="Courier New"/>
              </a:rPr>
              <a:t>Sql</a:t>
            </a:r>
            <a:r>
              <a:rPr lang="pl-PL" sz="1400" b="1" dirty="0">
                <a:solidFill>
                  <a:srgbClr val="000000"/>
                </a:solidFill>
                <a:latin typeface="Courier New"/>
              </a:rPr>
              <a:t> {</a:t>
            </a:r>
          </a:p>
          <a:p>
            <a:r>
              <a:rPr lang="pl-PL" sz="1400" b="1" dirty="0" smtClean="0">
                <a:solidFill>
                  <a:srgbClr val="7F0055"/>
                </a:solidFill>
                <a:latin typeface="Courier New"/>
              </a:rPr>
              <a:t>   </a:t>
            </a:r>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err="1">
                <a:solidFill>
                  <a:srgbClr val="000000"/>
                </a:solidFill>
                <a:latin typeface="Courier New"/>
              </a:rPr>
              <a:t>Sql</a:t>
            </a:r>
            <a:r>
              <a:rPr lang="en-US" sz="1400" b="1" dirty="0">
                <a:solidFill>
                  <a:srgbClr val="000000"/>
                </a:solidFill>
                <a:latin typeface="Courier New"/>
              </a:rPr>
              <a:t>(String table, Column[] columns)</a:t>
            </a: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a:solidFill>
                  <a:srgbClr val="000000"/>
                </a:solidFill>
                <a:latin typeface="Courier New"/>
              </a:rPr>
              <a:t>String </a:t>
            </a:r>
            <a:r>
              <a:rPr lang="pl-PL" sz="1400" b="1" dirty="0" err="1">
                <a:solidFill>
                  <a:srgbClr val="000000"/>
                </a:solidFill>
                <a:latin typeface="Courier New"/>
              </a:rPr>
              <a:t>create</a:t>
            </a:r>
            <a:r>
              <a:rPr lang="pl-PL" sz="1400" b="1" dirty="0">
                <a:solidFill>
                  <a:srgbClr val="000000"/>
                </a:solidFill>
                <a:latin typeface="Courier New"/>
              </a:rPr>
              <a:t>()</a:t>
            </a: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a:solidFill>
                  <a:srgbClr val="000000"/>
                </a:solidFill>
                <a:latin typeface="Courier New"/>
              </a:rPr>
              <a:t>String insert(Object[] </a:t>
            </a:r>
            <a:r>
              <a:rPr lang="pl-PL" sz="1400" b="1" dirty="0" err="1">
                <a:solidFill>
                  <a:srgbClr val="000000"/>
                </a:solidFill>
                <a:latin typeface="Courier New"/>
              </a:rPr>
              <a:t>fields</a:t>
            </a:r>
            <a:r>
              <a:rPr lang="pl-PL" sz="1400" b="1" dirty="0">
                <a:solidFill>
                  <a:srgbClr val="000000"/>
                </a:solidFill>
                <a:latin typeface="Courier New"/>
              </a:rPr>
              <a:t>)</a:t>
            </a: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a:solidFill>
                  <a:srgbClr val="000000"/>
                </a:solidFill>
                <a:latin typeface="Courier New"/>
              </a:rPr>
              <a:t>String </a:t>
            </a:r>
            <a:r>
              <a:rPr lang="pl-PL" sz="1400" b="1" dirty="0" err="1">
                <a:solidFill>
                  <a:srgbClr val="000000"/>
                </a:solidFill>
                <a:latin typeface="Courier New"/>
              </a:rPr>
              <a:t>selectAll</a:t>
            </a:r>
            <a:r>
              <a:rPr lang="pl-PL" sz="1400" b="1" dirty="0">
                <a:solidFill>
                  <a:srgbClr val="000000"/>
                </a:solidFill>
                <a:latin typeface="Courier New"/>
              </a:rPr>
              <a:t>()</a:t>
            </a:r>
          </a:p>
          <a:p>
            <a:r>
              <a:rPr lang="pl-PL" sz="1400" b="1" dirty="0" smtClean="0">
                <a:solidFill>
                  <a:srgbClr val="7F0055"/>
                </a:solidFill>
                <a:latin typeface="Courier New"/>
              </a:rPr>
              <a:t>   </a:t>
            </a:r>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a:solidFill>
                  <a:srgbClr val="000000"/>
                </a:solidFill>
                <a:latin typeface="Courier New"/>
              </a:rPr>
              <a:t>String </a:t>
            </a:r>
            <a:r>
              <a:rPr lang="en-US" sz="1400" b="1" dirty="0" err="1">
                <a:solidFill>
                  <a:srgbClr val="000000"/>
                </a:solidFill>
                <a:latin typeface="Courier New"/>
              </a:rPr>
              <a:t>fieldByKey</a:t>
            </a:r>
            <a:r>
              <a:rPr lang="en-US" sz="1400" b="1" dirty="0" smtClean="0">
                <a:solidFill>
                  <a:srgbClr val="000000"/>
                </a:solidFill>
                <a:latin typeface="Courier New"/>
              </a:rPr>
              <a:t>(</a:t>
            </a:r>
            <a:endParaRPr lang="pl-PL" sz="1400" b="1" dirty="0" smtClean="0">
              <a:solidFill>
                <a:srgbClr val="000000"/>
              </a:solidFill>
              <a:latin typeface="Courier New"/>
            </a:endParaRPr>
          </a:p>
          <a:p>
            <a:r>
              <a:rPr lang="pl-PL" sz="1400" b="1" dirty="0">
                <a:solidFill>
                  <a:srgbClr val="000000"/>
                </a:solidFill>
                <a:latin typeface="Courier New"/>
              </a:rPr>
              <a:t>	</a:t>
            </a:r>
            <a:r>
              <a:rPr lang="en-US" sz="1400" b="1" dirty="0" smtClean="0">
                <a:solidFill>
                  <a:srgbClr val="000000"/>
                </a:solidFill>
                <a:latin typeface="Courier New"/>
              </a:rPr>
              <a:t>String </a:t>
            </a:r>
            <a:r>
              <a:rPr lang="en-US" sz="1400" b="1" dirty="0" err="1">
                <a:solidFill>
                  <a:srgbClr val="000000"/>
                </a:solidFill>
                <a:latin typeface="Courier New"/>
              </a:rPr>
              <a:t>keyColumn</a:t>
            </a:r>
            <a:r>
              <a:rPr lang="en-US" sz="1400" b="1" dirty="0">
                <a:solidFill>
                  <a:srgbClr val="000000"/>
                </a:solidFill>
                <a:latin typeface="Courier New"/>
              </a:rPr>
              <a:t>, String </a:t>
            </a:r>
            <a:r>
              <a:rPr lang="en-US" sz="1400" b="1" dirty="0" err="1">
                <a:solidFill>
                  <a:srgbClr val="000000"/>
                </a:solidFill>
                <a:latin typeface="Courier New"/>
              </a:rPr>
              <a:t>keyValue</a:t>
            </a:r>
            <a:r>
              <a:rPr lang="en-US" sz="1400" b="1" dirty="0">
                <a:solidFill>
                  <a:srgbClr val="000000"/>
                </a:solidFill>
                <a:latin typeface="Courier New"/>
              </a:rPr>
              <a:t>)</a:t>
            </a:r>
          </a:p>
          <a:p>
            <a:r>
              <a:rPr lang="pl-PL" sz="1400" b="1" dirty="0" smtClean="0">
                <a:solidFill>
                  <a:srgbClr val="7F0055"/>
                </a:solidFill>
                <a:latin typeface="Courier New"/>
              </a:rPr>
              <a:t>   </a:t>
            </a:r>
            <a:r>
              <a:rPr lang="pl-PL" sz="1400" b="1" dirty="0" err="1" smtClean="0">
                <a:solidFill>
                  <a:srgbClr val="7F0055"/>
                </a:solidFill>
                <a:latin typeface="Courier New"/>
              </a:rPr>
              <a:t>private</a:t>
            </a:r>
            <a:r>
              <a:rPr lang="pl-PL" sz="1400" b="1" dirty="0" smtClean="0">
                <a:solidFill>
                  <a:srgbClr val="000000"/>
                </a:solidFill>
                <a:latin typeface="Courier New"/>
              </a:rPr>
              <a:t> </a:t>
            </a:r>
            <a:r>
              <a:rPr lang="pl-PL" sz="1400" b="1" dirty="0">
                <a:solidFill>
                  <a:srgbClr val="000000"/>
                </a:solidFill>
                <a:latin typeface="Courier New"/>
              </a:rPr>
              <a:t>String </a:t>
            </a:r>
            <a:r>
              <a:rPr lang="pl-PL" sz="1400" b="1" dirty="0" err="1">
                <a:solidFill>
                  <a:srgbClr val="000000"/>
                </a:solidFill>
                <a:latin typeface="Courier New"/>
              </a:rPr>
              <a:t>ColumnList</a:t>
            </a:r>
            <a:r>
              <a:rPr lang="pl-PL" sz="1400" b="1" dirty="0">
                <a:solidFill>
                  <a:srgbClr val="000000"/>
                </a:solidFill>
                <a:latin typeface="Courier New"/>
              </a:rPr>
              <a:t>(</a:t>
            </a:r>
            <a:r>
              <a:rPr lang="pl-PL" sz="1400" b="1" dirty="0" err="1">
                <a:solidFill>
                  <a:srgbClr val="000000"/>
                </a:solidFill>
                <a:latin typeface="Courier New"/>
              </a:rPr>
              <a:t>Column</a:t>
            </a:r>
            <a:r>
              <a:rPr lang="pl-PL" sz="1400" b="1" dirty="0">
                <a:solidFill>
                  <a:srgbClr val="000000"/>
                </a:solidFill>
                <a:latin typeface="Courier New"/>
              </a:rPr>
              <a:t>[] </a:t>
            </a:r>
            <a:r>
              <a:rPr lang="pl-PL" sz="1400" b="1" dirty="0" err="1">
                <a:solidFill>
                  <a:srgbClr val="000000"/>
                </a:solidFill>
                <a:latin typeface="Courier New"/>
              </a:rPr>
              <a:t>columns</a:t>
            </a:r>
            <a:r>
              <a:rPr lang="pl-PL" sz="1400" b="1" dirty="0">
                <a:solidFill>
                  <a:srgbClr val="000000"/>
                </a:solidFill>
                <a:latin typeface="Courier New"/>
              </a:rPr>
              <a:t>)</a:t>
            </a:r>
          </a:p>
          <a:p>
            <a:r>
              <a:rPr lang="pl-PL" sz="1400" b="1" dirty="0" smtClean="0">
                <a:solidFill>
                  <a:srgbClr val="7F0055"/>
                </a:solidFill>
                <a:latin typeface="Courier New"/>
              </a:rPr>
              <a:t>   </a:t>
            </a:r>
            <a:r>
              <a:rPr lang="en-US" sz="1400" b="1" dirty="0" smtClean="0">
                <a:solidFill>
                  <a:srgbClr val="7F0055"/>
                </a:solidFill>
                <a:latin typeface="Courier New"/>
              </a:rPr>
              <a:t>private</a:t>
            </a:r>
            <a:r>
              <a:rPr lang="en-US" sz="1400" b="1" dirty="0" smtClean="0">
                <a:solidFill>
                  <a:srgbClr val="000000"/>
                </a:solidFill>
                <a:latin typeface="Courier New"/>
              </a:rPr>
              <a:t> </a:t>
            </a:r>
            <a:r>
              <a:rPr lang="en-US" sz="1400" b="1" dirty="0">
                <a:solidFill>
                  <a:srgbClr val="000000"/>
                </a:solidFill>
                <a:latin typeface="Courier New"/>
              </a:rPr>
              <a:t>String </a:t>
            </a:r>
            <a:r>
              <a:rPr lang="en-US" sz="1400" b="1" dirty="0" err="1">
                <a:solidFill>
                  <a:srgbClr val="000000"/>
                </a:solidFill>
                <a:latin typeface="Courier New"/>
              </a:rPr>
              <a:t>valuesList</a:t>
            </a:r>
            <a:r>
              <a:rPr lang="en-US" sz="1400" b="1" dirty="0" smtClean="0">
                <a:solidFill>
                  <a:srgbClr val="000000"/>
                </a:solidFill>
                <a:latin typeface="Courier New"/>
              </a:rPr>
              <a:t>(</a:t>
            </a:r>
            <a:endParaRPr lang="pl-PL" sz="1400" b="1" dirty="0" smtClean="0">
              <a:solidFill>
                <a:srgbClr val="000000"/>
              </a:solidFill>
              <a:latin typeface="Courier New"/>
            </a:endParaRPr>
          </a:p>
          <a:p>
            <a:r>
              <a:rPr lang="pl-PL" sz="1400" b="1" dirty="0" smtClean="0">
                <a:solidFill>
                  <a:srgbClr val="000000"/>
                </a:solidFill>
                <a:latin typeface="Courier New"/>
              </a:rPr>
              <a:t>	</a:t>
            </a:r>
            <a:r>
              <a:rPr lang="en-US" sz="1400" b="1" dirty="0" smtClean="0">
                <a:solidFill>
                  <a:srgbClr val="000000"/>
                </a:solidFill>
                <a:latin typeface="Courier New"/>
              </a:rPr>
              <a:t>Object</a:t>
            </a:r>
            <a:r>
              <a:rPr lang="en-US" sz="1400" b="1" dirty="0">
                <a:solidFill>
                  <a:srgbClr val="000000"/>
                </a:solidFill>
                <a:latin typeface="Courier New"/>
              </a:rPr>
              <a:t>[] fields, </a:t>
            </a:r>
            <a:r>
              <a:rPr lang="en-US" sz="1400" b="1" dirty="0">
                <a:solidFill>
                  <a:srgbClr val="7F0055"/>
                </a:solidFill>
                <a:latin typeface="Courier New"/>
              </a:rPr>
              <a:t>final</a:t>
            </a:r>
            <a:r>
              <a:rPr lang="en-US" sz="1400" b="1" dirty="0">
                <a:solidFill>
                  <a:srgbClr val="000000"/>
                </a:solidFill>
                <a:latin typeface="Courier New"/>
              </a:rPr>
              <a:t> Column[] columns)</a:t>
            </a:r>
          </a:p>
          <a:p>
            <a:r>
              <a:rPr lang="pl-PL" sz="1400" b="1" dirty="0">
                <a:solidFill>
                  <a:srgbClr val="000000"/>
                </a:solidFill>
                <a:latin typeface="Courier New"/>
              </a:rPr>
              <a:t>}</a:t>
            </a:r>
            <a:endParaRPr lang="pl-PL" sz="1400" b="1" dirty="0">
              <a:solidFill>
                <a:srgbClr val="3F7F5F"/>
              </a:solidFill>
              <a:latin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467544" y="1124744"/>
            <a:ext cx="8280920" cy="5329584"/>
          </a:xfrm>
          <a:prstGeom prst="roundRect">
            <a:avLst>
              <a:gd name="adj" fmla="val 2545"/>
            </a:avLst>
          </a:prstGeom>
          <a:solidFill>
            <a:schemeClr val="bg1">
              <a:lumMod val="85000"/>
            </a:schemeClr>
          </a:solidFill>
          <a:ln>
            <a:solidFill>
              <a:schemeClr val="bg1">
                <a:lumMod val="50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100" b="1" dirty="0" err="1">
                <a:solidFill>
                  <a:srgbClr val="7F0055"/>
                </a:solidFill>
                <a:latin typeface="Courier New"/>
              </a:rPr>
              <a:t>abstract</a:t>
            </a:r>
            <a:r>
              <a:rPr lang="pl-PL" sz="1100" b="1" dirty="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a:t>
            </a:r>
            <a:r>
              <a:rPr lang="pl-PL" sz="1100" b="1" dirty="0" err="1">
                <a:solidFill>
                  <a:srgbClr val="7F0055"/>
                </a:solidFill>
                <a:latin typeface="Courier New"/>
              </a:rPr>
              <a:t>class</a:t>
            </a:r>
            <a:r>
              <a:rPr lang="pl-PL" sz="1100" b="1" dirty="0">
                <a:solidFill>
                  <a:srgbClr val="000000"/>
                </a:solidFill>
                <a:latin typeface="Courier New"/>
              </a:rPr>
              <a:t> </a:t>
            </a:r>
            <a:r>
              <a:rPr lang="pl-PL" sz="1100" b="1" dirty="0" err="1">
                <a:solidFill>
                  <a:srgbClr val="000000"/>
                </a:solidFill>
                <a:latin typeface="Courier New"/>
              </a:rPr>
              <a:t>Sql</a:t>
            </a:r>
            <a:r>
              <a:rPr lang="pl-PL" sz="1100" b="1" dirty="0">
                <a:solidFill>
                  <a:srgbClr val="000000"/>
                </a:solidFill>
                <a:latin typeface="Courier New"/>
              </a:rPr>
              <a:t> {</a:t>
            </a:r>
          </a:p>
          <a:p>
            <a:r>
              <a:rPr lang="pl-PL" sz="1100" b="1" dirty="0" smtClean="0">
                <a:solidFill>
                  <a:srgbClr val="7F0055"/>
                </a:solidFill>
                <a:latin typeface="Courier New"/>
              </a:rPr>
              <a:t>   </a:t>
            </a:r>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(String table, Column[] columns)</a:t>
            </a:r>
          </a:p>
          <a:p>
            <a:r>
              <a:rPr lang="pl-PL" sz="1100" b="1" dirty="0" smtClean="0">
                <a:solidFill>
                  <a:srgbClr val="7F0055"/>
                </a:solidFill>
                <a:latin typeface="Courier New"/>
              </a:rPr>
              <a:t>   </a:t>
            </a:r>
            <a:r>
              <a:rPr lang="pl-PL" sz="1100" b="1" dirty="0" err="1" smtClean="0">
                <a:solidFill>
                  <a:srgbClr val="7F0055"/>
                </a:solidFill>
                <a:latin typeface="Courier New"/>
              </a:rPr>
              <a:t>abstract</a:t>
            </a:r>
            <a:r>
              <a:rPr lang="pl-PL" sz="1100" b="1" dirty="0" smtClean="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p>
          <a:p>
            <a:endParaRPr lang="pl-PL" sz="1100" b="1" dirty="0">
              <a:latin typeface="Courier New"/>
            </a:endParaRPr>
          </a:p>
          <a:p>
            <a:r>
              <a:rPr lang="en-US" sz="1100" b="1" dirty="0">
                <a:solidFill>
                  <a:srgbClr val="7F0055"/>
                </a:solidFill>
                <a:latin typeface="Courier New"/>
              </a:rPr>
              <a:t>public</a:t>
            </a:r>
            <a:r>
              <a:rPr lang="en-US" sz="1100" b="1" dirty="0">
                <a:solidFill>
                  <a:srgbClr val="000000"/>
                </a:solidFill>
                <a:latin typeface="Courier New"/>
              </a:rPr>
              <a:t> </a:t>
            </a:r>
            <a:r>
              <a:rPr lang="en-US" sz="1100" b="1" dirty="0">
                <a:solidFill>
                  <a:srgbClr val="7F0055"/>
                </a:solidFill>
                <a:latin typeface="Courier New"/>
              </a:rPr>
              <a:t>class</a:t>
            </a:r>
            <a:r>
              <a:rPr lang="en-US" sz="1100" b="1" dirty="0">
                <a:solidFill>
                  <a:srgbClr val="000000"/>
                </a:solidFill>
                <a:latin typeface="Courier New"/>
              </a:rPr>
              <a:t> </a:t>
            </a:r>
            <a:r>
              <a:rPr lang="en-US" sz="1100" b="1" dirty="0" err="1">
                <a:solidFill>
                  <a:srgbClr val="000000"/>
                </a:solidFill>
                <a:latin typeface="Courier New"/>
              </a:rPr>
              <a:t>CreateSql</a:t>
            </a:r>
            <a:r>
              <a:rPr lang="en-US" sz="1100" b="1" dirty="0">
                <a:solidFill>
                  <a:srgbClr val="000000"/>
                </a:solidFill>
                <a:latin typeface="Courier New"/>
              </a:rPr>
              <a:t> </a:t>
            </a:r>
            <a:r>
              <a:rPr lang="en-US" sz="1100" b="1" dirty="0">
                <a:solidFill>
                  <a:srgbClr val="7F0055"/>
                </a:solidFill>
                <a:latin typeface="Courier New"/>
              </a:rPr>
              <a:t>extends</a:t>
            </a:r>
            <a:r>
              <a:rPr lang="en-US" sz="1100" b="1" dirty="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 {</a:t>
            </a:r>
          </a:p>
          <a:p>
            <a:r>
              <a:rPr lang="pl-PL" sz="1100" b="1" dirty="0" smtClean="0">
                <a:solidFill>
                  <a:srgbClr val="7F0055"/>
                </a:solidFill>
                <a:latin typeface="Courier New"/>
              </a:rPr>
              <a:t>   </a:t>
            </a:r>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err="1">
                <a:solidFill>
                  <a:srgbClr val="000000"/>
                </a:solidFill>
                <a:latin typeface="Courier New"/>
              </a:rPr>
              <a:t>CreateSql</a:t>
            </a:r>
            <a:r>
              <a:rPr lang="en-US" sz="1100" b="1" dirty="0">
                <a:solidFill>
                  <a:srgbClr val="000000"/>
                </a:solidFill>
                <a:latin typeface="Courier New"/>
              </a:rPr>
              <a:t>(String table, Column[] columns)</a:t>
            </a:r>
          </a:p>
          <a:p>
            <a:r>
              <a:rPr lang="pl-PL" sz="1100" b="1" dirty="0" smtClean="0">
                <a:solidFill>
                  <a:srgbClr val="646464"/>
                </a:solidFill>
                <a:latin typeface="Courier New"/>
              </a:rPr>
              <a:t>   @</a:t>
            </a:r>
            <a:r>
              <a:rPr lang="pl-PL" sz="1100" b="1" dirty="0" err="1" smtClean="0">
                <a:solidFill>
                  <a:srgbClr val="000000"/>
                </a:solidFill>
                <a:latin typeface="Courier New"/>
              </a:rPr>
              <a:t>Override</a:t>
            </a:r>
            <a:r>
              <a:rPr lang="pl-PL" sz="1100" b="1" dirty="0" smtClean="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p>
          <a:p>
            <a:endParaRPr lang="pl-PL" sz="1100" b="1" dirty="0">
              <a:latin typeface="Courier New"/>
            </a:endParaRPr>
          </a:p>
          <a:p>
            <a:r>
              <a:rPr lang="en-US" sz="1100" b="1" dirty="0">
                <a:solidFill>
                  <a:srgbClr val="7F0055"/>
                </a:solidFill>
                <a:latin typeface="Courier New"/>
              </a:rPr>
              <a:t>public</a:t>
            </a:r>
            <a:r>
              <a:rPr lang="en-US" sz="1100" b="1" dirty="0">
                <a:solidFill>
                  <a:srgbClr val="000000"/>
                </a:solidFill>
                <a:latin typeface="Courier New"/>
              </a:rPr>
              <a:t> </a:t>
            </a:r>
            <a:r>
              <a:rPr lang="en-US" sz="1100" b="1" dirty="0">
                <a:solidFill>
                  <a:srgbClr val="7F0055"/>
                </a:solidFill>
                <a:latin typeface="Courier New"/>
              </a:rPr>
              <a:t>class</a:t>
            </a:r>
            <a:r>
              <a:rPr lang="en-US" sz="1100" b="1" dirty="0">
                <a:solidFill>
                  <a:srgbClr val="000000"/>
                </a:solidFill>
                <a:latin typeface="Courier New"/>
              </a:rPr>
              <a:t> </a:t>
            </a:r>
            <a:r>
              <a:rPr lang="en-US" sz="1100" b="1" dirty="0" err="1">
                <a:solidFill>
                  <a:srgbClr val="000000"/>
                </a:solidFill>
                <a:latin typeface="Courier New"/>
              </a:rPr>
              <a:t>SelectSql</a:t>
            </a:r>
            <a:r>
              <a:rPr lang="en-US" sz="1100" b="1" dirty="0">
                <a:solidFill>
                  <a:srgbClr val="000000"/>
                </a:solidFill>
                <a:latin typeface="Courier New"/>
              </a:rPr>
              <a:t> </a:t>
            </a:r>
            <a:r>
              <a:rPr lang="en-US" sz="1100" b="1" dirty="0">
                <a:solidFill>
                  <a:srgbClr val="7F0055"/>
                </a:solidFill>
                <a:latin typeface="Courier New"/>
              </a:rPr>
              <a:t>extends</a:t>
            </a:r>
            <a:r>
              <a:rPr lang="en-US" sz="1100" b="1" dirty="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 {</a:t>
            </a:r>
          </a:p>
          <a:p>
            <a:r>
              <a:rPr lang="pl-PL" sz="1100" b="1" dirty="0" smtClean="0">
                <a:solidFill>
                  <a:srgbClr val="7F0055"/>
                </a:solidFill>
                <a:latin typeface="Courier New"/>
              </a:rPr>
              <a:t>   </a:t>
            </a:r>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err="1">
                <a:solidFill>
                  <a:srgbClr val="000000"/>
                </a:solidFill>
                <a:latin typeface="Courier New"/>
              </a:rPr>
              <a:t>SelectSql</a:t>
            </a:r>
            <a:r>
              <a:rPr lang="en-US" sz="1100" b="1" dirty="0">
                <a:solidFill>
                  <a:srgbClr val="000000"/>
                </a:solidFill>
                <a:latin typeface="Courier New"/>
              </a:rPr>
              <a:t>(String table, Column[] columns)</a:t>
            </a:r>
          </a:p>
          <a:p>
            <a:r>
              <a:rPr lang="pl-PL" sz="1100" b="1" dirty="0" smtClean="0">
                <a:solidFill>
                  <a:srgbClr val="646464"/>
                </a:solidFill>
                <a:latin typeface="Courier New"/>
              </a:rPr>
              <a:t>   @</a:t>
            </a:r>
            <a:r>
              <a:rPr lang="pl-PL" sz="1100" b="1" dirty="0" err="1">
                <a:solidFill>
                  <a:srgbClr val="000000"/>
                </a:solidFill>
                <a:latin typeface="Courier New"/>
              </a:rPr>
              <a:t>Override</a:t>
            </a:r>
            <a:r>
              <a:rPr lang="pl-PL" sz="1100" b="1" dirty="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p>
          <a:p>
            <a:endParaRPr lang="pl-PL" sz="1100" b="1" dirty="0">
              <a:latin typeface="Courier New"/>
            </a:endParaRPr>
          </a:p>
          <a:p>
            <a:r>
              <a:rPr lang="en-US" sz="1100" b="1" dirty="0">
                <a:solidFill>
                  <a:srgbClr val="7F0055"/>
                </a:solidFill>
                <a:latin typeface="Courier New"/>
              </a:rPr>
              <a:t>public</a:t>
            </a:r>
            <a:r>
              <a:rPr lang="en-US" sz="1100" b="1" dirty="0">
                <a:solidFill>
                  <a:srgbClr val="000000"/>
                </a:solidFill>
                <a:latin typeface="Courier New"/>
              </a:rPr>
              <a:t> </a:t>
            </a:r>
            <a:r>
              <a:rPr lang="en-US" sz="1100" b="1" dirty="0">
                <a:solidFill>
                  <a:srgbClr val="7F0055"/>
                </a:solidFill>
                <a:latin typeface="Courier New"/>
              </a:rPr>
              <a:t>class</a:t>
            </a:r>
            <a:r>
              <a:rPr lang="en-US" sz="1100" b="1" dirty="0">
                <a:solidFill>
                  <a:srgbClr val="000000"/>
                </a:solidFill>
                <a:latin typeface="Courier New"/>
              </a:rPr>
              <a:t> </a:t>
            </a:r>
            <a:r>
              <a:rPr lang="en-US" sz="1100" b="1" dirty="0" err="1">
                <a:solidFill>
                  <a:srgbClr val="000000"/>
                </a:solidFill>
                <a:latin typeface="Courier New"/>
              </a:rPr>
              <a:t>InsertSql</a:t>
            </a:r>
            <a:r>
              <a:rPr lang="en-US" sz="1100" b="1" dirty="0">
                <a:solidFill>
                  <a:srgbClr val="000000"/>
                </a:solidFill>
                <a:latin typeface="Courier New"/>
              </a:rPr>
              <a:t> </a:t>
            </a:r>
            <a:r>
              <a:rPr lang="en-US" sz="1100" b="1" dirty="0">
                <a:solidFill>
                  <a:srgbClr val="7F0055"/>
                </a:solidFill>
                <a:latin typeface="Courier New"/>
              </a:rPr>
              <a:t>extends</a:t>
            </a:r>
            <a:r>
              <a:rPr lang="en-US" sz="1100" b="1" dirty="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 {</a:t>
            </a:r>
          </a:p>
          <a:p>
            <a:r>
              <a:rPr lang="pl-PL" sz="1100" b="1" dirty="0" smtClean="0">
                <a:solidFill>
                  <a:srgbClr val="7F0055"/>
                </a:solidFill>
                <a:latin typeface="Courier New"/>
              </a:rPr>
              <a:t>   </a:t>
            </a:r>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err="1">
                <a:solidFill>
                  <a:srgbClr val="000000"/>
                </a:solidFill>
                <a:latin typeface="Courier New"/>
              </a:rPr>
              <a:t>InsertSql</a:t>
            </a:r>
            <a:r>
              <a:rPr lang="en-US" sz="1100" b="1" dirty="0">
                <a:solidFill>
                  <a:srgbClr val="000000"/>
                </a:solidFill>
                <a:latin typeface="Courier New"/>
              </a:rPr>
              <a:t>(String table, Column[] columns)</a:t>
            </a:r>
          </a:p>
          <a:p>
            <a:r>
              <a:rPr lang="pl-PL" sz="1100" b="1" dirty="0" smtClean="0">
                <a:solidFill>
                  <a:srgbClr val="646464"/>
                </a:solidFill>
                <a:latin typeface="Courier New"/>
              </a:rPr>
              <a:t>   @</a:t>
            </a:r>
            <a:r>
              <a:rPr lang="pl-PL" sz="1100" b="1" dirty="0" err="1">
                <a:solidFill>
                  <a:srgbClr val="000000"/>
                </a:solidFill>
                <a:latin typeface="Courier New"/>
              </a:rPr>
              <a:t>Override</a:t>
            </a:r>
            <a:r>
              <a:rPr lang="pl-PL" sz="1100" b="1" dirty="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smtClean="0">
                <a:solidFill>
                  <a:srgbClr val="7F0055"/>
                </a:solidFill>
                <a:latin typeface="Courier New"/>
              </a:rPr>
              <a:t>   </a:t>
            </a:r>
            <a:r>
              <a:rPr lang="en-US" sz="1100" b="1" dirty="0" smtClean="0">
                <a:solidFill>
                  <a:srgbClr val="7F0055"/>
                </a:solidFill>
                <a:latin typeface="Courier New"/>
              </a:rPr>
              <a:t>private</a:t>
            </a:r>
            <a:r>
              <a:rPr lang="en-US" sz="1100" b="1" dirty="0" smtClean="0">
                <a:solidFill>
                  <a:srgbClr val="000000"/>
                </a:solidFill>
                <a:latin typeface="Courier New"/>
              </a:rPr>
              <a:t> </a:t>
            </a:r>
            <a:r>
              <a:rPr lang="en-US" sz="1100" b="1" dirty="0">
                <a:solidFill>
                  <a:srgbClr val="000000"/>
                </a:solidFill>
                <a:latin typeface="Courier New"/>
              </a:rPr>
              <a:t>String </a:t>
            </a:r>
            <a:r>
              <a:rPr lang="en-US" sz="1100" b="1" dirty="0" err="1" smtClean="0">
                <a:solidFill>
                  <a:srgbClr val="000000"/>
                </a:solidFill>
                <a:latin typeface="Courier New"/>
              </a:rPr>
              <a:t>valuesList</a:t>
            </a:r>
            <a:r>
              <a:rPr lang="en-US" sz="1100" b="1" dirty="0" smtClean="0">
                <a:solidFill>
                  <a:srgbClr val="000000"/>
                </a:solidFill>
                <a:latin typeface="Courier New"/>
              </a:rPr>
              <a:t>(Object</a:t>
            </a:r>
            <a:r>
              <a:rPr lang="en-US" sz="1100" b="1" dirty="0">
                <a:solidFill>
                  <a:srgbClr val="000000"/>
                </a:solidFill>
                <a:latin typeface="Courier New"/>
              </a:rPr>
              <a:t>[] fields, </a:t>
            </a:r>
            <a:r>
              <a:rPr lang="en-US" sz="1100" b="1" dirty="0">
                <a:solidFill>
                  <a:srgbClr val="7F0055"/>
                </a:solidFill>
                <a:latin typeface="Courier New"/>
              </a:rPr>
              <a:t>final</a:t>
            </a:r>
            <a:r>
              <a:rPr lang="en-US" sz="1100" b="1" dirty="0">
                <a:solidFill>
                  <a:srgbClr val="000000"/>
                </a:solidFill>
                <a:latin typeface="Courier New"/>
              </a:rPr>
              <a:t> Column[] columns)</a:t>
            </a:r>
          </a:p>
          <a:p>
            <a:r>
              <a:rPr lang="pl-PL" sz="1100" b="1" dirty="0">
                <a:solidFill>
                  <a:srgbClr val="000000"/>
                </a:solidFill>
                <a:latin typeface="Courier New"/>
              </a:rPr>
              <a:t>}</a:t>
            </a:r>
          </a:p>
          <a:p>
            <a:endParaRPr lang="pl-PL" sz="1100" b="1" dirty="0">
              <a:latin typeface="Courier New"/>
            </a:endParaRPr>
          </a:p>
          <a:p>
            <a:r>
              <a:rPr lang="en-US" sz="1100" b="1" dirty="0">
                <a:solidFill>
                  <a:srgbClr val="7F0055"/>
                </a:solidFill>
                <a:latin typeface="Courier New"/>
              </a:rPr>
              <a:t>public</a:t>
            </a:r>
            <a:r>
              <a:rPr lang="en-US" sz="1100" b="1" dirty="0">
                <a:solidFill>
                  <a:srgbClr val="000000"/>
                </a:solidFill>
                <a:latin typeface="Courier New"/>
              </a:rPr>
              <a:t> </a:t>
            </a:r>
            <a:r>
              <a:rPr lang="en-US" sz="1100" b="1" dirty="0">
                <a:solidFill>
                  <a:srgbClr val="7F0055"/>
                </a:solidFill>
                <a:latin typeface="Courier New"/>
              </a:rPr>
              <a:t>class</a:t>
            </a:r>
            <a:r>
              <a:rPr lang="en-US" sz="1100" b="1" dirty="0">
                <a:solidFill>
                  <a:srgbClr val="000000"/>
                </a:solidFill>
                <a:latin typeface="Courier New"/>
              </a:rPr>
              <a:t> </a:t>
            </a:r>
            <a:r>
              <a:rPr lang="en-US" sz="1100" b="1" dirty="0" err="1">
                <a:solidFill>
                  <a:srgbClr val="000000"/>
                </a:solidFill>
                <a:latin typeface="Courier New"/>
              </a:rPr>
              <a:t>FindKeyBySql</a:t>
            </a:r>
            <a:r>
              <a:rPr lang="en-US" sz="1100" b="1" dirty="0">
                <a:solidFill>
                  <a:srgbClr val="000000"/>
                </a:solidFill>
                <a:latin typeface="Courier New"/>
              </a:rPr>
              <a:t> </a:t>
            </a:r>
            <a:r>
              <a:rPr lang="en-US" sz="1100" b="1" dirty="0">
                <a:solidFill>
                  <a:srgbClr val="7F0055"/>
                </a:solidFill>
                <a:latin typeface="Courier New"/>
              </a:rPr>
              <a:t>extends</a:t>
            </a:r>
            <a:r>
              <a:rPr lang="en-US" sz="1100" b="1" dirty="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 {</a:t>
            </a:r>
          </a:p>
          <a:p>
            <a:r>
              <a:rPr lang="pl-PL" sz="1100" b="1" dirty="0" smtClean="0">
                <a:solidFill>
                  <a:srgbClr val="7F0055"/>
                </a:solidFill>
                <a:latin typeface="Courier New"/>
              </a:rPr>
              <a:t>   public</a:t>
            </a:r>
            <a:r>
              <a:rPr lang="pl-PL" sz="1100" b="1" dirty="0" smtClean="0">
                <a:solidFill>
                  <a:srgbClr val="000000"/>
                </a:solidFill>
                <a:latin typeface="Courier New"/>
              </a:rPr>
              <a:t> </a:t>
            </a:r>
            <a:r>
              <a:rPr lang="pl-PL" sz="1100" b="1" dirty="0" err="1" smtClean="0">
                <a:solidFill>
                  <a:srgbClr val="000000"/>
                </a:solidFill>
                <a:latin typeface="Courier New"/>
              </a:rPr>
              <a:t>FindKeyBySql</a:t>
            </a:r>
            <a:r>
              <a:rPr lang="pl-PL" sz="1100" b="1" dirty="0" smtClean="0">
                <a:solidFill>
                  <a:srgbClr val="000000"/>
                </a:solidFill>
                <a:latin typeface="Courier New"/>
              </a:rPr>
              <a:t>(String </a:t>
            </a:r>
            <a:r>
              <a:rPr lang="pl-PL" sz="1100" b="1" dirty="0" err="1">
                <a:solidFill>
                  <a:srgbClr val="000000"/>
                </a:solidFill>
                <a:latin typeface="Courier New"/>
              </a:rPr>
              <a:t>table</a:t>
            </a:r>
            <a:r>
              <a:rPr lang="pl-PL" sz="1100" b="1" dirty="0">
                <a:solidFill>
                  <a:srgbClr val="000000"/>
                </a:solidFill>
                <a:latin typeface="Courier New"/>
              </a:rPr>
              <a:t>, </a:t>
            </a:r>
            <a:r>
              <a:rPr lang="pl-PL" sz="1100" b="1" dirty="0" err="1">
                <a:solidFill>
                  <a:srgbClr val="000000"/>
                </a:solidFill>
                <a:latin typeface="Courier New"/>
              </a:rPr>
              <a:t>Column</a:t>
            </a:r>
            <a:r>
              <a:rPr lang="pl-PL" sz="1100" b="1" dirty="0">
                <a:solidFill>
                  <a:srgbClr val="000000"/>
                </a:solidFill>
                <a:latin typeface="Courier New"/>
              </a:rPr>
              <a:t>[] </a:t>
            </a:r>
            <a:r>
              <a:rPr lang="pl-PL" sz="1100" b="1" dirty="0" err="1" smtClean="0">
                <a:solidFill>
                  <a:srgbClr val="000000"/>
                </a:solidFill>
                <a:latin typeface="Courier New"/>
              </a:rPr>
              <a:t>columns</a:t>
            </a:r>
            <a:r>
              <a:rPr lang="pl-PL" sz="1100" b="1" dirty="0" smtClean="0">
                <a:solidFill>
                  <a:srgbClr val="000000"/>
                </a:solidFill>
                <a:latin typeface="Courier New"/>
              </a:rPr>
              <a:t>, String </a:t>
            </a:r>
            <a:r>
              <a:rPr lang="pl-PL" sz="1100" b="1" dirty="0" err="1">
                <a:solidFill>
                  <a:srgbClr val="000000"/>
                </a:solidFill>
                <a:latin typeface="Courier New"/>
              </a:rPr>
              <a:t>keyColumn</a:t>
            </a:r>
            <a:r>
              <a:rPr lang="pl-PL" sz="1100" b="1" dirty="0">
                <a:solidFill>
                  <a:srgbClr val="000000"/>
                </a:solidFill>
                <a:latin typeface="Courier New"/>
              </a:rPr>
              <a:t>, String </a:t>
            </a:r>
            <a:r>
              <a:rPr lang="pl-PL" sz="1100" b="1" dirty="0" err="1">
                <a:solidFill>
                  <a:srgbClr val="000000"/>
                </a:solidFill>
                <a:latin typeface="Courier New"/>
              </a:rPr>
              <a:t>keyValue</a:t>
            </a:r>
            <a:r>
              <a:rPr lang="pl-PL" sz="1100" b="1" dirty="0">
                <a:solidFill>
                  <a:srgbClr val="000000"/>
                </a:solidFill>
                <a:latin typeface="Courier New"/>
              </a:rPr>
              <a:t>)</a:t>
            </a:r>
          </a:p>
          <a:p>
            <a:r>
              <a:rPr lang="pl-PL" sz="1100" b="1" dirty="0" smtClean="0">
                <a:solidFill>
                  <a:srgbClr val="646464"/>
                </a:solidFill>
                <a:latin typeface="Courier New"/>
              </a:rPr>
              <a:t>   @</a:t>
            </a:r>
            <a:r>
              <a:rPr lang="pl-PL" sz="1100" b="1" dirty="0" err="1">
                <a:solidFill>
                  <a:srgbClr val="000000"/>
                </a:solidFill>
                <a:latin typeface="Courier New"/>
              </a:rPr>
              <a:t>Override</a:t>
            </a:r>
            <a:r>
              <a:rPr lang="pl-PL" sz="1100" b="1" dirty="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p>
          <a:p>
            <a:endParaRPr lang="pl-PL" sz="1100" b="1" dirty="0">
              <a:latin typeface="Courier New"/>
            </a:endParaRPr>
          </a:p>
          <a:p>
            <a:r>
              <a:rPr lang="pl-PL" sz="1100" b="1" dirty="0">
                <a:solidFill>
                  <a:srgbClr val="7F0055"/>
                </a:solidFill>
                <a:latin typeface="Courier New"/>
              </a:rPr>
              <a:t>public</a:t>
            </a:r>
            <a:r>
              <a:rPr lang="pl-PL" sz="1100" b="1" dirty="0">
                <a:solidFill>
                  <a:srgbClr val="000000"/>
                </a:solidFill>
                <a:latin typeface="Courier New"/>
              </a:rPr>
              <a:t> </a:t>
            </a:r>
            <a:r>
              <a:rPr lang="pl-PL" sz="1100" b="1" dirty="0" err="1">
                <a:solidFill>
                  <a:srgbClr val="7F0055"/>
                </a:solidFill>
                <a:latin typeface="Courier New"/>
              </a:rPr>
              <a:t>class</a:t>
            </a:r>
            <a:r>
              <a:rPr lang="pl-PL" sz="1100" b="1" dirty="0">
                <a:solidFill>
                  <a:srgbClr val="000000"/>
                </a:solidFill>
                <a:latin typeface="Courier New"/>
              </a:rPr>
              <a:t> </a:t>
            </a:r>
            <a:r>
              <a:rPr lang="pl-PL" sz="1100" b="1" dirty="0" err="1">
                <a:solidFill>
                  <a:srgbClr val="000000"/>
                </a:solidFill>
                <a:latin typeface="Courier New"/>
              </a:rPr>
              <a:t>ColumnList</a:t>
            </a:r>
            <a:r>
              <a:rPr lang="pl-PL" sz="1100" b="1" dirty="0">
                <a:solidFill>
                  <a:srgbClr val="000000"/>
                </a:solidFill>
                <a:latin typeface="Courier New"/>
              </a:rPr>
              <a:t> {</a:t>
            </a:r>
          </a:p>
          <a:p>
            <a:r>
              <a:rPr lang="pl-PL" sz="1100" b="1" dirty="0" smtClean="0">
                <a:solidFill>
                  <a:srgbClr val="7F0055"/>
                </a:solidFill>
                <a:latin typeface="Courier New"/>
              </a:rPr>
              <a:t>   public</a:t>
            </a:r>
            <a:r>
              <a:rPr lang="pl-PL" sz="1100" b="1" dirty="0" smtClean="0">
                <a:solidFill>
                  <a:srgbClr val="000000"/>
                </a:solidFill>
                <a:latin typeface="Courier New"/>
              </a:rPr>
              <a:t> </a:t>
            </a:r>
            <a:r>
              <a:rPr lang="pl-PL" sz="1100" b="1" dirty="0" err="1">
                <a:solidFill>
                  <a:srgbClr val="000000"/>
                </a:solidFill>
                <a:latin typeface="Courier New"/>
              </a:rPr>
              <a:t>ColumnList</a:t>
            </a:r>
            <a:r>
              <a:rPr lang="pl-PL" sz="1100" b="1" dirty="0">
                <a:solidFill>
                  <a:srgbClr val="000000"/>
                </a:solidFill>
                <a:latin typeface="Courier New"/>
              </a:rPr>
              <a:t>(</a:t>
            </a:r>
            <a:r>
              <a:rPr lang="pl-PL" sz="1100" b="1" dirty="0" err="1">
                <a:solidFill>
                  <a:srgbClr val="000000"/>
                </a:solidFill>
                <a:latin typeface="Courier New"/>
              </a:rPr>
              <a:t>Column</a:t>
            </a:r>
            <a:r>
              <a:rPr lang="pl-PL" sz="1100" b="1" dirty="0">
                <a:solidFill>
                  <a:srgbClr val="000000"/>
                </a:solidFill>
                <a:latin typeface="Courier New"/>
              </a:rPr>
              <a:t>[] </a:t>
            </a:r>
            <a:r>
              <a:rPr lang="pl-PL" sz="1100" b="1" dirty="0" err="1">
                <a:solidFill>
                  <a:srgbClr val="000000"/>
                </a:solidFill>
                <a:latin typeface="Courier New"/>
              </a:rPr>
              <a:t>columns</a:t>
            </a:r>
            <a:r>
              <a:rPr lang="pl-PL" sz="1100" b="1" dirty="0">
                <a:solidFill>
                  <a:srgbClr val="000000"/>
                </a:solidFill>
                <a:latin typeface="Courier New"/>
              </a:rPr>
              <a:t>)</a:t>
            </a:r>
          </a:p>
          <a:p>
            <a:r>
              <a:rPr lang="pl-PL" sz="1100" b="1" dirty="0" smtClean="0">
                <a:solidFill>
                  <a:srgbClr val="7F0055"/>
                </a:solidFill>
                <a:latin typeface="Courier New"/>
              </a:rPr>
              <a:t>   public</a:t>
            </a:r>
            <a:r>
              <a:rPr lang="pl-PL" sz="1100" b="1" dirty="0" smtClean="0">
                <a:solidFill>
                  <a:srgbClr val="000000"/>
                </a:solidFill>
                <a:latin typeface="Courier New"/>
              </a:rPr>
              <a:t> </a:t>
            </a:r>
            <a:r>
              <a:rPr lang="pl-PL" sz="1100" b="1" dirty="0">
                <a:solidFill>
                  <a:srgbClr val="000000"/>
                </a:solidFill>
                <a:latin typeface="Courier New"/>
              </a:rPr>
              <a:t>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endParaRPr lang="pl-PL" sz="1100" b="1" dirty="0">
              <a:solidFill>
                <a:srgbClr val="3F7F5F"/>
              </a:solidFill>
              <a:latin typeface="Courier New"/>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Po co to wszystko?</a:t>
            </a:r>
            <a:endParaRPr lang="pl-PL"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ytuł 7"/>
          <p:cNvSpPr>
            <a:spLocks noGrp="1"/>
          </p:cNvSpPr>
          <p:nvPr>
            <p:ph type="title"/>
          </p:nvPr>
        </p:nvSpPr>
        <p:spPr/>
        <p:txBody>
          <a:bodyPr/>
          <a:lstStyle/>
          <a:p>
            <a:r>
              <a:rPr lang="pl-PL" dirty="0" smtClean="0"/>
              <a:t>Budujemy nawyki</a:t>
            </a:r>
            <a:endParaRPr lang="pl-PL" dirty="0"/>
          </a:p>
        </p:txBody>
      </p:sp>
      <p:pic>
        <p:nvPicPr>
          <p:cNvPr id="30722" name="Picture 2" descr="C:\Users\jmarchwicki\Desktop\prezentacja\seven habits of effective people.JPG"/>
          <p:cNvPicPr>
            <a:picLocks noChangeAspect="1" noChangeArrowheads="1"/>
          </p:cNvPicPr>
          <p:nvPr/>
        </p:nvPicPr>
        <p:blipFill>
          <a:blip r:embed="rId2" cstate="print"/>
          <a:srcRect t="6929" b="8198"/>
          <a:stretch>
            <a:fillRect/>
          </a:stretch>
        </p:blipFill>
        <p:spPr bwMode="auto">
          <a:xfrm>
            <a:off x="762000" y="1104726"/>
            <a:ext cx="7620000" cy="5753274"/>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p:txBody>
          <a:bodyPr/>
          <a:lstStyle/>
          <a:p>
            <a:r>
              <a:rPr lang="pl-PL" dirty="0" smtClean="0"/>
              <a:t>By żyło się lepiej</a:t>
            </a:r>
            <a:endParaRPr lang="pl-PL" dirty="0"/>
          </a:p>
        </p:txBody>
      </p:sp>
      <p:pic>
        <p:nvPicPr>
          <p:cNvPr id="1026" name="Picture 2" descr="C:\Users\jmarchwicki\Desktop\Prezentacja Rekenblokken 2.0\Picard+is+an+animal+_e4b98fb66e9de49556dda7ddf270cc3e.jpg"/>
          <p:cNvPicPr>
            <a:picLocks noChangeAspect="1" noChangeArrowheads="1"/>
          </p:cNvPicPr>
          <p:nvPr/>
        </p:nvPicPr>
        <p:blipFill>
          <a:blip r:embed="rId2" cstate="print"/>
          <a:srcRect t="15926"/>
          <a:stretch>
            <a:fillRect/>
          </a:stretch>
        </p:blipFill>
        <p:spPr bwMode="auto">
          <a:xfrm>
            <a:off x="-533400" y="1092200"/>
            <a:ext cx="10287000" cy="5765800"/>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dirty="0"/>
          </a:p>
        </p:txBody>
      </p:sp>
      <p:sp>
        <p:nvSpPr>
          <p:cNvPr id="3" name="Tytuł 2"/>
          <p:cNvSpPr>
            <a:spLocks noGrp="1"/>
          </p:cNvSpPr>
          <p:nvPr>
            <p:ph type="title"/>
          </p:nvPr>
        </p:nvSpPr>
        <p:spPr/>
        <p:txBody>
          <a:bodyPr/>
          <a:lstStyle/>
          <a:p>
            <a:r>
              <a:rPr lang="pl-PL" dirty="0" smtClean="0"/>
              <a:t>Szukamy doświadczenia, pytamy</a:t>
            </a:r>
            <a:endParaRPr lang="pl-PL" dirty="0"/>
          </a:p>
        </p:txBody>
      </p:sp>
      <p:pic>
        <p:nvPicPr>
          <p:cNvPr id="302082" name="Picture 2" descr="D:\Moje dokumenty\__praca\prezentacje\20130404 - univ\src\8990.jpg"/>
          <p:cNvPicPr>
            <a:picLocks noChangeAspect="1" noChangeArrowheads="1"/>
          </p:cNvPicPr>
          <p:nvPr/>
        </p:nvPicPr>
        <p:blipFill>
          <a:blip r:embed="rId3" cstate="print"/>
          <a:srcRect r="6250" b="21181"/>
          <a:stretch>
            <a:fillRect/>
          </a:stretch>
        </p:blipFill>
        <p:spPr bwMode="auto">
          <a:xfrm>
            <a:off x="0" y="1092200"/>
            <a:ext cx="9144000" cy="57658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dirty="0"/>
          </a:p>
        </p:txBody>
      </p:sp>
      <p:sp>
        <p:nvSpPr>
          <p:cNvPr id="3" name="Tytuł 2"/>
          <p:cNvSpPr>
            <a:spLocks noGrp="1"/>
          </p:cNvSpPr>
          <p:nvPr>
            <p:ph type="title"/>
          </p:nvPr>
        </p:nvSpPr>
        <p:spPr/>
        <p:txBody>
          <a:bodyPr/>
          <a:lstStyle/>
          <a:p>
            <a:r>
              <a:rPr lang="pl-PL" dirty="0" smtClean="0"/>
              <a:t>Samodzielnie poszukujemy drogi</a:t>
            </a:r>
            <a:endParaRPr lang="pl-PL" dirty="0"/>
          </a:p>
        </p:txBody>
      </p:sp>
      <p:pic>
        <p:nvPicPr>
          <p:cNvPr id="305154" name="Picture 2" descr="D:\Moje dokumenty\__praca\prezentacje\20130404 - univ\src\colon-desembarco.jpg"/>
          <p:cNvPicPr>
            <a:picLocks noChangeAspect="1" noChangeArrowheads="1"/>
          </p:cNvPicPr>
          <p:nvPr/>
        </p:nvPicPr>
        <p:blipFill>
          <a:blip r:embed="rId3" cstate="print"/>
          <a:srcRect t="14394" b="3915"/>
          <a:stretch>
            <a:fillRect/>
          </a:stretch>
        </p:blipFill>
        <p:spPr bwMode="auto">
          <a:xfrm>
            <a:off x="0" y="1092200"/>
            <a:ext cx="9144000" cy="5765800"/>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dirty="0"/>
          </a:p>
        </p:txBody>
      </p:sp>
      <p:sp>
        <p:nvSpPr>
          <p:cNvPr id="3" name="Tytuł 2"/>
          <p:cNvSpPr>
            <a:spLocks noGrp="1"/>
          </p:cNvSpPr>
          <p:nvPr>
            <p:ph type="title"/>
          </p:nvPr>
        </p:nvSpPr>
        <p:spPr/>
        <p:txBody>
          <a:bodyPr/>
          <a:lstStyle/>
          <a:p>
            <a:r>
              <a:rPr lang="pl-PL" dirty="0" smtClean="0"/>
              <a:t>Stosujemy framework na siłę</a:t>
            </a:r>
            <a:endParaRPr lang="pl-PL" dirty="0"/>
          </a:p>
        </p:txBody>
      </p:sp>
      <p:pic>
        <p:nvPicPr>
          <p:cNvPr id="303106" name="Picture 2" descr="D:\Moje dokumenty\__praca\prezentacje\20130404 - univ\src\php-hammer.jpg"/>
          <p:cNvPicPr>
            <a:picLocks noChangeAspect="1" noChangeArrowheads="1"/>
          </p:cNvPicPr>
          <p:nvPr/>
        </p:nvPicPr>
        <p:blipFill>
          <a:blip r:embed="rId2" cstate="print"/>
          <a:srcRect b="14449"/>
          <a:stretch>
            <a:fillRect/>
          </a:stretch>
        </p:blipFill>
        <p:spPr bwMode="auto">
          <a:xfrm>
            <a:off x="0" y="1092200"/>
            <a:ext cx="9144000" cy="5765800"/>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dirty="0"/>
          </a:p>
        </p:txBody>
      </p:sp>
      <p:sp>
        <p:nvSpPr>
          <p:cNvPr id="3" name="Tytuł 2"/>
          <p:cNvSpPr>
            <a:spLocks noGrp="1"/>
          </p:cNvSpPr>
          <p:nvPr>
            <p:ph type="title"/>
          </p:nvPr>
        </p:nvSpPr>
        <p:spPr/>
        <p:txBody>
          <a:bodyPr/>
          <a:lstStyle/>
          <a:p>
            <a:r>
              <a:rPr lang="pl-PL" dirty="0" smtClean="0"/>
              <a:t>Porzucamy framework i robimy po staremu</a:t>
            </a:r>
            <a:endParaRPr lang="pl-PL" dirty="0"/>
          </a:p>
        </p:txBody>
      </p:sp>
      <p:pic>
        <p:nvPicPr>
          <p:cNvPr id="304130" name="Picture 2" descr="D:\Moje dokumenty\__praca\prezentacje\20130404 - univ\src\_45197263_b03652c1-56ff-41cb-9f4c-d87f086f6196.jpg"/>
          <p:cNvPicPr>
            <a:picLocks noChangeAspect="1" noChangeArrowheads="1"/>
          </p:cNvPicPr>
          <p:nvPr/>
        </p:nvPicPr>
        <p:blipFill>
          <a:blip r:embed="rId3" cstate="print"/>
          <a:srcRect/>
          <a:stretch>
            <a:fillRect/>
          </a:stretch>
        </p:blipFill>
        <p:spPr bwMode="auto">
          <a:xfrm>
            <a:off x="0" y="1092199"/>
            <a:ext cx="9144000" cy="588669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p>
            <a:pPr algn="ctr">
              <a:buNone/>
            </a:pPr>
            <a:r>
              <a:rPr lang="pl-PL" dirty="0" smtClean="0"/>
              <a:t>Kiedy software jest dobry?</a:t>
            </a:r>
          </a:p>
          <a:p>
            <a:pPr algn="ctr">
              <a:buNone/>
            </a:pPr>
            <a:r>
              <a:rPr lang="pl-PL" sz="3200" dirty="0" smtClean="0"/>
              <a:t>Oprogramowanie musi działać</a:t>
            </a:r>
          </a:p>
          <a:p>
            <a:pPr algn="ctr">
              <a:buNone/>
            </a:pPr>
            <a:r>
              <a:rPr lang="pl-PL" sz="3200" dirty="0" smtClean="0"/>
              <a:t>Musi być na czas</a:t>
            </a:r>
          </a:p>
          <a:p>
            <a:pPr algn="ctr">
              <a:buNone/>
            </a:pPr>
            <a:r>
              <a:rPr lang="pl-PL" sz="3200" dirty="0" smtClean="0"/>
              <a:t>Musi być rozbudowywalne</a:t>
            </a:r>
          </a:p>
          <a:p>
            <a:pPr algn="ctr">
              <a:buNone/>
            </a:pPr>
            <a:r>
              <a:rPr lang="pl-PL" sz="3200" dirty="0" smtClean="0"/>
              <a:t>Modyfikowalne</a:t>
            </a:r>
          </a:p>
          <a:p>
            <a:pPr algn="ctr">
              <a:buNone/>
            </a:pPr>
            <a:r>
              <a:rPr lang="pl-PL" sz="3200" dirty="0" smtClean="0"/>
              <a:t>Musi mieć odpowiednią jakość</a:t>
            </a:r>
          </a:p>
        </p:txBody>
      </p:sp>
      <p:sp>
        <p:nvSpPr>
          <p:cNvPr id="5" name="Tytuł 4"/>
          <p:cNvSpPr>
            <a:spLocks noGrp="1"/>
          </p:cNvSpPr>
          <p:nvPr>
            <p:ph type="title"/>
          </p:nvPr>
        </p:nvSpPr>
        <p:spPr/>
        <p:txBody>
          <a:bodyPr/>
          <a:lstStyle/>
          <a:p>
            <a:r>
              <a:rPr lang="pl-PL" dirty="0" smtClean="0"/>
              <a:t>Punkt wyjścia</a:t>
            </a:r>
            <a:endParaRPr lang="pl-PL"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p:txBody>
          <a:bodyPr/>
          <a:lstStyle/>
          <a:p>
            <a:r>
              <a:rPr smtClean="0"/>
              <a:t>By w sytuacjach trudnych</a:t>
            </a:r>
            <a:r>
              <a:rPr lang="en-US" dirty="0" smtClean="0"/>
              <a:t>…</a:t>
            </a:r>
            <a:endParaRPr lang="pl-PL" dirty="0"/>
          </a:p>
        </p:txBody>
      </p:sp>
      <p:pic>
        <p:nvPicPr>
          <p:cNvPr id="102402" name="Picture 2" descr="Z:\home\kubam\Documents\_praca\szkolenia\prezentacje\20130404 - univ\src\Ecce-Homo-Borja.jpg"/>
          <p:cNvPicPr>
            <a:picLocks noChangeAspect="1" noChangeArrowheads="1"/>
          </p:cNvPicPr>
          <p:nvPr/>
        </p:nvPicPr>
        <p:blipFill>
          <a:blip r:embed="rId2"/>
          <a:srcRect/>
          <a:stretch>
            <a:fillRect/>
          </a:stretch>
        </p:blipFill>
        <p:spPr bwMode="auto">
          <a:xfrm>
            <a:off x="-1231128" y="1092200"/>
            <a:ext cx="11462958" cy="5765800"/>
          </a:xfrm>
          <a:prstGeom prst="rect">
            <a:avLst/>
          </a:prstGeom>
          <a:noFill/>
        </p:spPr>
      </p:pic>
      <p:sp>
        <p:nvSpPr>
          <p:cNvPr id="6" name="Prostokąt 5"/>
          <p:cNvSpPr/>
          <p:nvPr/>
        </p:nvSpPr>
        <p:spPr>
          <a:xfrm>
            <a:off x="-1231128" y="1092200"/>
            <a:ext cx="3785150" cy="576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p:cNvSpPr/>
          <p:nvPr/>
        </p:nvSpPr>
        <p:spPr>
          <a:xfrm>
            <a:off x="6430914" y="1092200"/>
            <a:ext cx="3785150" cy="576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p:txBody>
          <a:bodyPr/>
          <a:lstStyle/>
          <a:p>
            <a:r>
              <a:rPr lang="en-US" dirty="0" smtClean="0"/>
              <a:t>… </a:t>
            </a:r>
            <a:r>
              <a:rPr lang="en-US" dirty="0" err="1" smtClean="0"/>
              <a:t>brniemy</a:t>
            </a:r>
            <a:r>
              <a:rPr lang="en-US" dirty="0" smtClean="0"/>
              <a:t> </a:t>
            </a:r>
            <a:r>
              <a:rPr lang="en-US" dirty="0" err="1" smtClean="0"/>
              <a:t>nie</a:t>
            </a:r>
            <a:r>
              <a:rPr lang="en-US" dirty="0" smtClean="0"/>
              <a:t> </a:t>
            </a:r>
            <a:r>
              <a:rPr lang="en-US" dirty="0" err="1" smtClean="0"/>
              <a:t>wiadomo</a:t>
            </a:r>
            <a:r>
              <a:rPr lang="en-US" dirty="0" smtClean="0"/>
              <a:t> </a:t>
            </a:r>
            <a:r>
              <a:rPr lang="en-US" dirty="0" err="1" smtClean="0"/>
              <a:t>gdzie</a:t>
            </a:r>
            <a:r>
              <a:rPr lang="en-US" dirty="0" smtClean="0"/>
              <a:t> …</a:t>
            </a:r>
            <a:endParaRPr lang="pl-PL" dirty="0"/>
          </a:p>
        </p:txBody>
      </p:sp>
      <p:pic>
        <p:nvPicPr>
          <p:cNvPr id="102402" name="Picture 2" descr="Z:\home\kubam\Documents\_praca\szkolenia\prezentacje\20130404 - univ\src\Ecce-Homo-Borja.jpg"/>
          <p:cNvPicPr>
            <a:picLocks noChangeAspect="1" noChangeArrowheads="1"/>
          </p:cNvPicPr>
          <p:nvPr/>
        </p:nvPicPr>
        <p:blipFill>
          <a:blip r:embed="rId2"/>
          <a:srcRect/>
          <a:stretch>
            <a:fillRect/>
          </a:stretch>
        </p:blipFill>
        <p:spPr bwMode="auto">
          <a:xfrm>
            <a:off x="-1231128" y="1092200"/>
            <a:ext cx="11462958" cy="5765800"/>
          </a:xfrm>
          <a:prstGeom prst="rect">
            <a:avLst/>
          </a:prstGeom>
          <a:noFill/>
        </p:spPr>
      </p:pic>
      <p:sp>
        <p:nvSpPr>
          <p:cNvPr id="6" name="Prostokąt 5"/>
          <p:cNvSpPr/>
          <p:nvPr/>
        </p:nvSpPr>
        <p:spPr>
          <a:xfrm>
            <a:off x="-1231128" y="1092200"/>
            <a:ext cx="3785150" cy="576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p:cNvSpPr/>
          <p:nvPr/>
        </p:nvSpPr>
        <p:spPr>
          <a:xfrm>
            <a:off x="-1231128" y="1092200"/>
            <a:ext cx="11462958" cy="576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p:cNvSpPr/>
          <p:nvPr/>
        </p:nvSpPr>
        <p:spPr>
          <a:xfrm>
            <a:off x="6430914" y="1092200"/>
            <a:ext cx="3785150" cy="576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8" name="Picture 2" descr="Z:\home\kubam\Documents\_praca\szkolenia\prezentacje\20130404 - univ\src\Ecce-Homo-Borja.jpg"/>
          <p:cNvPicPr>
            <a:picLocks noChangeAspect="1" noChangeArrowheads="1"/>
          </p:cNvPicPr>
          <p:nvPr/>
        </p:nvPicPr>
        <p:blipFill>
          <a:blip r:embed="rId2"/>
          <a:srcRect l="66700"/>
          <a:stretch>
            <a:fillRect/>
          </a:stretch>
        </p:blipFill>
        <p:spPr bwMode="auto">
          <a:xfrm>
            <a:off x="4691411" y="1092200"/>
            <a:ext cx="3817072" cy="5765800"/>
          </a:xfrm>
          <a:prstGeom prst="rect">
            <a:avLst/>
          </a:prstGeom>
          <a:noFill/>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p:txBody>
          <a:bodyPr/>
          <a:lstStyle/>
          <a:p>
            <a:r>
              <a:rPr lang="en-US" dirty="0" smtClean="0"/>
              <a:t>… </a:t>
            </a:r>
            <a:r>
              <a:rPr lang="en-US" dirty="0" err="1" smtClean="0"/>
              <a:t>mimo</a:t>
            </a:r>
            <a:r>
              <a:rPr lang="en-US" dirty="0" smtClean="0"/>
              <a:t> </a:t>
            </a:r>
            <a:r>
              <a:rPr lang="en-US" dirty="0" err="1" smtClean="0"/>
              <a:t>że</a:t>
            </a:r>
            <a:r>
              <a:rPr lang="en-US" dirty="0" smtClean="0"/>
              <a:t> </a:t>
            </a:r>
            <a:r>
              <a:rPr lang="en-US" dirty="0" err="1" smtClean="0"/>
              <a:t>cel</a:t>
            </a:r>
            <a:r>
              <a:rPr lang="en-US" dirty="0" smtClean="0"/>
              <a:t> </a:t>
            </a:r>
            <a:r>
              <a:rPr lang="en-US" dirty="0" err="1" smtClean="0"/>
              <a:t>był</a:t>
            </a:r>
            <a:r>
              <a:rPr lang="en-US" dirty="0" smtClean="0"/>
              <a:t> </a:t>
            </a:r>
            <a:r>
              <a:rPr lang="en-US" dirty="0" err="1" smtClean="0"/>
              <a:t>wyraźny</a:t>
            </a:r>
            <a:endParaRPr lang="pl-PL" dirty="0"/>
          </a:p>
        </p:txBody>
      </p:sp>
      <p:pic>
        <p:nvPicPr>
          <p:cNvPr id="102402" name="Picture 2" descr="Z:\home\kubam\Documents\_praca\szkolenia\prezentacje\20130404 - univ\src\Ecce-Homo-Borja.jpg"/>
          <p:cNvPicPr>
            <a:picLocks noChangeAspect="1" noChangeArrowheads="1"/>
          </p:cNvPicPr>
          <p:nvPr/>
        </p:nvPicPr>
        <p:blipFill>
          <a:blip r:embed="rId2"/>
          <a:srcRect/>
          <a:stretch>
            <a:fillRect/>
          </a:stretch>
        </p:blipFill>
        <p:spPr bwMode="auto">
          <a:xfrm>
            <a:off x="-1231128" y="1092200"/>
            <a:ext cx="11462958" cy="5765800"/>
          </a:xfrm>
          <a:prstGeom prst="rect">
            <a:avLst/>
          </a:prstGeom>
          <a:noFill/>
        </p:spPr>
      </p:pic>
      <p:sp>
        <p:nvSpPr>
          <p:cNvPr id="6" name="Prostokąt 5"/>
          <p:cNvSpPr/>
          <p:nvPr/>
        </p:nvSpPr>
        <p:spPr>
          <a:xfrm>
            <a:off x="-1231128" y="1092200"/>
            <a:ext cx="3785150" cy="576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p:cNvSpPr/>
          <p:nvPr/>
        </p:nvSpPr>
        <p:spPr>
          <a:xfrm>
            <a:off x="6430914" y="1092200"/>
            <a:ext cx="3785150" cy="576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8" name="Picture 2" descr="Z:\home\kubam\Documents\_praca\szkolenia\prezentacje\20130404 - univ\src\Ecce-Homo-Borja.jpg"/>
          <p:cNvPicPr>
            <a:picLocks noChangeAspect="1" noChangeArrowheads="1"/>
          </p:cNvPicPr>
          <p:nvPr/>
        </p:nvPicPr>
        <p:blipFill>
          <a:blip r:embed="rId2"/>
          <a:srcRect l="66700"/>
          <a:stretch>
            <a:fillRect/>
          </a:stretch>
        </p:blipFill>
        <p:spPr bwMode="auto">
          <a:xfrm>
            <a:off x="4691411" y="1092200"/>
            <a:ext cx="3817072" cy="5765800"/>
          </a:xfrm>
          <a:prstGeom prst="rect">
            <a:avLst/>
          </a:prstGeom>
          <a:noFill/>
        </p:spPr>
      </p:pic>
      <p:sp>
        <p:nvSpPr>
          <p:cNvPr id="10" name="Prostokąt 9"/>
          <p:cNvSpPr/>
          <p:nvPr/>
        </p:nvSpPr>
        <p:spPr>
          <a:xfrm>
            <a:off x="-1227844" y="1092200"/>
            <a:ext cx="11462958" cy="576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2" name="Picture 2" descr="Z:\home\kubam\Documents\_praca\szkolenia\prezentacje\20130404 - univ\src\Ecce-Homo-Borja.jpg"/>
          <p:cNvPicPr>
            <a:picLocks noChangeAspect="1" noChangeArrowheads="1"/>
          </p:cNvPicPr>
          <p:nvPr/>
        </p:nvPicPr>
        <p:blipFill>
          <a:blip r:embed="rId2"/>
          <a:srcRect r="66567"/>
          <a:stretch>
            <a:fillRect/>
          </a:stretch>
        </p:blipFill>
        <p:spPr bwMode="auto">
          <a:xfrm>
            <a:off x="2006714" y="1092200"/>
            <a:ext cx="3832439" cy="5765800"/>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Jak żyć?</a:t>
            </a:r>
            <a:endParaRPr lang="pl-PL"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2627" name="Picture 3" descr="D:\Moje dokumenty\__praca\prezentacje\20130404 - univ\src\cleancoders.png"/>
          <p:cNvPicPr>
            <a:picLocks noChangeAspect="1" noChangeArrowheads="1"/>
          </p:cNvPicPr>
          <p:nvPr/>
        </p:nvPicPr>
        <p:blipFill>
          <a:blip r:embed="rId2" cstate="print"/>
          <a:srcRect t="37273"/>
          <a:stretch>
            <a:fillRect/>
          </a:stretch>
        </p:blipFill>
        <p:spPr bwMode="auto">
          <a:xfrm>
            <a:off x="-345289" y="1092200"/>
            <a:ext cx="10325100" cy="5765679"/>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3650" name="Picture 2" descr="D:\Moje dokumenty\__praca\prezentacje\20130404 - univ\src\codejs.png"/>
          <p:cNvPicPr>
            <a:picLocks noChangeAspect="1" noChangeArrowheads="1"/>
          </p:cNvPicPr>
          <p:nvPr/>
        </p:nvPicPr>
        <p:blipFill>
          <a:blip r:embed="rId2" cstate="print"/>
          <a:srcRect t="9112" b="31249"/>
          <a:stretch>
            <a:fillRect/>
          </a:stretch>
        </p:blipFill>
        <p:spPr bwMode="auto">
          <a:xfrm>
            <a:off x="-345289" y="1092200"/>
            <a:ext cx="10182225" cy="5765800"/>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4674" name="Picture 2" descr="D:\Moje dokumenty\__praca\prezentacje\20130404 - univ\src\playtdd.png"/>
          <p:cNvPicPr>
            <a:picLocks noChangeAspect="1" noChangeArrowheads="1"/>
          </p:cNvPicPr>
          <p:nvPr/>
        </p:nvPicPr>
        <p:blipFill>
          <a:blip r:embed="rId2" cstate="print"/>
          <a:srcRect b="17417"/>
          <a:stretch>
            <a:fillRect/>
          </a:stretch>
        </p:blipFill>
        <p:spPr bwMode="auto">
          <a:xfrm>
            <a:off x="0" y="1092200"/>
            <a:ext cx="10267950" cy="5765800"/>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pic>
        <p:nvPicPr>
          <p:cNvPr id="6" name="Picture 2" descr="D:\Moje dokumenty\__praca\prezentacje\20130404 - univ\src\book-goos.jpg"/>
          <p:cNvPicPr>
            <a:picLocks noChangeAspect="1" noChangeArrowheads="1"/>
          </p:cNvPicPr>
          <p:nvPr/>
        </p:nvPicPr>
        <p:blipFill>
          <a:blip r:embed="rId3" cstate="print"/>
          <a:srcRect/>
          <a:stretch>
            <a:fillRect/>
          </a:stretch>
        </p:blipFill>
        <p:spPr bwMode="auto">
          <a:xfrm>
            <a:off x="1827958" y="2208987"/>
            <a:ext cx="2570257" cy="34163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Punkt wyjścia</a:t>
            </a:r>
            <a:endParaRPr lang="pl-PL" dirty="0"/>
          </a:p>
        </p:txBody>
      </p:sp>
      <p:pic>
        <p:nvPicPr>
          <p:cNvPr id="299011" name="Picture 3"/>
          <p:cNvPicPr>
            <a:picLocks noChangeAspect="1" noChangeArrowheads="1"/>
          </p:cNvPicPr>
          <p:nvPr/>
        </p:nvPicPr>
        <p:blipFill>
          <a:blip r:embed="rId3" cstate="print"/>
          <a:srcRect/>
          <a:stretch>
            <a:fillRect/>
          </a:stretch>
        </p:blipFill>
        <p:spPr bwMode="auto">
          <a:xfrm>
            <a:off x="-2476500" y="109536"/>
            <a:ext cx="14380888" cy="97774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pic>
        <p:nvPicPr>
          <p:cNvPr id="6" name="Picture 2" descr="D:\Moje dokumenty\__praca\prezentacje\20130404 - univ\src\book-goos.jpg"/>
          <p:cNvPicPr>
            <a:picLocks noChangeAspect="1" noChangeArrowheads="1"/>
          </p:cNvPicPr>
          <p:nvPr/>
        </p:nvPicPr>
        <p:blipFill>
          <a:blip r:embed="rId3" cstate="print"/>
          <a:srcRect/>
          <a:stretch>
            <a:fillRect/>
          </a:stretch>
        </p:blipFill>
        <p:spPr bwMode="auto">
          <a:xfrm>
            <a:off x="1827958" y="2208987"/>
            <a:ext cx="2570257" cy="3416300"/>
          </a:xfrm>
          <a:prstGeom prst="rect">
            <a:avLst/>
          </a:prstGeom>
          <a:noFill/>
        </p:spPr>
      </p:pic>
      <p:sp>
        <p:nvSpPr>
          <p:cNvPr id="7" name="pole tekstowe 6"/>
          <p:cNvSpPr txBox="1"/>
          <p:nvPr/>
        </p:nvSpPr>
        <p:spPr>
          <a:xfrm>
            <a:off x="3895030" y="5647551"/>
            <a:ext cx="512961" cy="276999"/>
          </a:xfrm>
          <a:prstGeom prst="rect">
            <a:avLst/>
          </a:prstGeom>
          <a:noFill/>
        </p:spPr>
        <p:txBody>
          <a:bodyPr wrap="none" lIns="0" tIns="0" rIns="0" bIns="0" rtlCol="0">
            <a:spAutoFit/>
          </a:bodyPr>
          <a:lstStyle/>
          <a:p>
            <a:r>
              <a:rPr lang="pl-PL" dirty="0" smtClean="0"/>
              <a:t>2009</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pic>
        <p:nvPicPr>
          <p:cNvPr id="6" name="Picture 2" descr="D:\Moje dokumenty\__praca\prezentacje\20130404 - univ\src\book-goos.jpg"/>
          <p:cNvPicPr>
            <a:picLocks noChangeAspect="1" noChangeArrowheads="1"/>
          </p:cNvPicPr>
          <p:nvPr/>
        </p:nvPicPr>
        <p:blipFill>
          <a:blip r:embed="rId3" cstate="print"/>
          <a:srcRect/>
          <a:stretch>
            <a:fillRect/>
          </a:stretch>
        </p:blipFill>
        <p:spPr bwMode="auto">
          <a:xfrm>
            <a:off x="1827958" y="2208987"/>
            <a:ext cx="2570257" cy="3416300"/>
          </a:xfrm>
          <a:prstGeom prst="rect">
            <a:avLst/>
          </a:prstGeom>
          <a:noFill/>
        </p:spPr>
      </p:pic>
      <p:sp>
        <p:nvSpPr>
          <p:cNvPr id="7" name="pole tekstowe 6"/>
          <p:cNvSpPr txBox="1"/>
          <p:nvPr/>
        </p:nvSpPr>
        <p:spPr>
          <a:xfrm>
            <a:off x="3895030" y="5647551"/>
            <a:ext cx="512961" cy="276999"/>
          </a:xfrm>
          <a:prstGeom prst="rect">
            <a:avLst/>
          </a:prstGeom>
          <a:noFill/>
        </p:spPr>
        <p:txBody>
          <a:bodyPr wrap="none" lIns="0" tIns="0" rIns="0" bIns="0" rtlCol="0">
            <a:spAutoFit/>
          </a:bodyPr>
          <a:lstStyle/>
          <a:p>
            <a:r>
              <a:rPr lang="pl-PL" dirty="0" smtClean="0"/>
              <a:t>2009</a:t>
            </a:r>
          </a:p>
        </p:txBody>
      </p:sp>
      <p:pic>
        <p:nvPicPr>
          <p:cNvPr id="8" name="Picture 2" descr="D:\Moje dokumenty\__praca\prezentacje\20130404 - univ\src\book-codersat-work.png"/>
          <p:cNvPicPr>
            <a:picLocks noChangeAspect="1" noChangeArrowheads="1"/>
          </p:cNvPicPr>
          <p:nvPr/>
        </p:nvPicPr>
        <p:blipFill>
          <a:blip r:embed="rId4" cstate="print"/>
          <a:srcRect/>
          <a:stretch>
            <a:fillRect/>
          </a:stretch>
        </p:blipFill>
        <p:spPr bwMode="auto">
          <a:xfrm>
            <a:off x="3895030" y="1747838"/>
            <a:ext cx="2098548" cy="3238500"/>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pic>
        <p:nvPicPr>
          <p:cNvPr id="6" name="Picture 2" descr="D:\Moje dokumenty\__praca\prezentacje\20130404 - univ\src\book-goos.jpg"/>
          <p:cNvPicPr>
            <a:picLocks noChangeAspect="1" noChangeArrowheads="1"/>
          </p:cNvPicPr>
          <p:nvPr/>
        </p:nvPicPr>
        <p:blipFill>
          <a:blip r:embed="rId3" cstate="print"/>
          <a:srcRect/>
          <a:stretch>
            <a:fillRect/>
          </a:stretch>
        </p:blipFill>
        <p:spPr bwMode="auto">
          <a:xfrm>
            <a:off x="1827958" y="2208987"/>
            <a:ext cx="2570257" cy="3416300"/>
          </a:xfrm>
          <a:prstGeom prst="rect">
            <a:avLst/>
          </a:prstGeom>
          <a:noFill/>
        </p:spPr>
      </p:pic>
      <p:sp>
        <p:nvSpPr>
          <p:cNvPr id="7" name="pole tekstowe 6"/>
          <p:cNvSpPr txBox="1"/>
          <p:nvPr/>
        </p:nvSpPr>
        <p:spPr>
          <a:xfrm>
            <a:off x="3895030" y="5647551"/>
            <a:ext cx="512961" cy="276999"/>
          </a:xfrm>
          <a:prstGeom prst="rect">
            <a:avLst/>
          </a:prstGeom>
          <a:noFill/>
        </p:spPr>
        <p:txBody>
          <a:bodyPr wrap="none" lIns="0" tIns="0" rIns="0" bIns="0" rtlCol="0">
            <a:spAutoFit/>
          </a:bodyPr>
          <a:lstStyle/>
          <a:p>
            <a:r>
              <a:rPr lang="pl-PL" dirty="0" smtClean="0"/>
              <a:t>2009</a:t>
            </a:r>
          </a:p>
        </p:txBody>
      </p:sp>
      <p:pic>
        <p:nvPicPr>
          <p:cNvPr id="8" name="Picture 2" descr="D:\Moje dokumenty\__praca\prezentacje\20130404 - univ\src\book-codersat-work.png"/>
          <p:cNvPicPr>
            <a:picLocks noChangeAspect="1" noChangeArrowheads="1"/>
          </p:cNvPicPr>
          <p:nvPr/>
        </p:nvPicPr>
        <p:blipFill>
          <a:blip r:embed="rId4" cstate="print"/>
          <a:srcRect/>
          <a:stretch>
            <a:fillRect/>
          </a:stretch>
        </p:blipFill>
        <p:spPr bwMode="auto">
          <a:xfrm>
            <a:off x="3895030" y="1747838"/>
            <a:ext cx="2098548" cy="3238500"/>
          </a:xfrm>
          <a:prstGeom prst="rect">
            <a:avLst/>
          </a:prstGeom>
          <a:noFill/>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pic>
        <p:nvPicPr>
          <p:cNvPr id="6" name="Picture 2" descr="D:\Moje dokumenty\__praca\prezentacje\20130404 - univ\src\book-goos.jpg"/>
          <p:cNvPicPr>
            <a:picLocks noChangeAspect="1" noChangeArrowheads="1"/>
          </p:cNvPicPr>
          <p:nvPr/>
        </p:nvPicPr>
        <p:blipFill>
          <a:blip r:embed="rId3" cstate="print"/>
          <a:srcRect/>
          <a:stretch>
            <a:fillRect/>
          </a:stretch>
        </p:blipFill>
        <p:spPr bwMode="auto">
          <a:xfrm>
            <a:off x="1827958" y="2208987"/>
            <a:ext cx="2570257" cy="3416300"/>
          </a:xfrm>
          <a:prstGeom prst="rect">
            <a:avLst/>
          </a:prstGeom>
          <a:noFill/>
        </p:spPr>
      </p:pic>
      <p:sp>
        <p:nvSpPr>
          <p:cNvPr id="7" name="pole tekstowe 6"/>
          <p:cNvSpPr txBox="1"/>
          <p:nvPr/>
        </p:nvSpPr>
        <p:spPr>
          <a:xfrm>
            <a:off x="3895030" y="5647551"/>
            <a:ext cx="512961" cy="276999"/>
          </a:xfrm>
          <a:prstGeom prst="rect">
            <a:avLst/>
          </a:prstGeom>
          <a:noFill/>
        </p:spPr>
        <p:txBody>
          <a:bodyPr wrap="none" lIns="0" tIns="0" rIns="0" bIns="0" rtlCol="0">
            <a:spAutoFit/>
          </a:bodyPr>
          <a:lstStyle/>
          <a:p>
            <a:r>
              <a:rPr lang="pl-PL" dirty="0" smtClean="0"/>
              <a:t>2009</a:t>
            </a:r>
          </a:p>
        </p:txBody>
      </p:sp>
      <p:pic>
        <p:nvPicPr>
          <p:cNvPr id="8" name="Picture 2" descr="D:\Moje dokumenty\__praca\prezentacje\20130404 - univ\src\book-codersat-work.png"/>
          <p:cNvPicPr>
            <a:picLocks noChangeAspect="1" noChangeArrowheads="1"/>
          </p:cNvPicPr>
          <p:nvPr/>
        </p:nvPicPr>
        <p:blipFill>
          <a:blip r:embed="rId4" cstate="print"/>
          <a:srcRect/>
          <a:stretch>
            <a:fillRect/>
          </a:stretch>
        </p:blipFill>
        <p:spPr bwMode="auto">
          <a:xfrm>
            <a:off x="3895030" y="1747838"/>
            <a:ext cx="2098548" cy="3238500"/>
          </a:xfrm>
          <a:prstGeom prst="rect">
            <a:avLst/>
          </a:prstGeom>
          <a:noFill/>
        </p:spPr>
      </p:pic>
      <p:sp>
        <p:nvSpPr>
          <p:cNvPr id="9" name="pole tekstowe 8"/>
          <p:cNvSpPr txBox="1"/>
          <p:nvPr/>
        </p:nvSpPr>
        <p:spPr>
          <a:xfrm>
            <a:off x="5480617" y="5005388"/>
            <a:ext cx="512961" cy="276999"/>
          </a:xfrm>
          <a:prstGeom prst="rect">
            <a:avLst/>
          </a:prstGeom>
          <a:noFill/>
        </p:spPr>
        <p:txBody>
          <a:bodyPr wrap="none" lIns="0" tIns="0" rIns="0" bIns="0" rtlCol="0">
            <a:spAutoFit/>
          </a:bodyPr>
          <a:lstStyle/>
          <a:p>
            <a:r>
              <a:rPr lang="pl-PL" dirty="0" smtClean="0"/>
              <a:t>2009</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pic>
        <p:nvPicPr>
          <p:cNvPr id="6" name="Picture 2" descr="D:\Moje dokumenty\__praca\prezentacje\20130404 - univ\src\book-goos.jpg"/>
          <p:cNvPicPr>
            <a:picLocks noChangeAspect="1" noChangeArrowheads="1"/>
          </p:cNvPicPr>
          <p:nvPr/>
        </p:nvPicPr>
        <p:blipFill>
          <a:blip r:embed="rId3" cstate="print"/>
          <a:srcRect/>
          <a:stretch>
            <a:fillRect/>
          </a:stretch>
        </p:blipFill>
        <p:spPr bwMode="auto">
          <a:xfrm>
            <a:off x="1827958" y="2208987"/>
            <a:ext cx="2570257" cy="3416300"/>
          </a:xfrm>
          <a:prstGeom prst="rect">
            <a:avLst/>
          </a:prstGeom>
          <a:noFill/>
        </p:spPr>
      </p:pic>
      <p:sp>
        <p:nvSpPr>
          <p:cNvPr id="7" name="pole tekstowe 6"/>
          <p:cNvSpPr txBox="1"/>
          <p:nvPr/>
        </p:nvSpPr>
        <p:spPr>
          <a:xfrm>
            <a:off x="3895030" y="5647551"/>
            <a:ext cx="512961" cy="276999"/>
          </a:xfrm>
          <a:prstGeom prst="rect">
            <a:avLst/>
          </a:prstGeom>
          <a:noFill/>
        </p:spPr>
        <p:txBody>
          <a:bodyPr wrap="none" lIns="0" tIns="0" rIns="0" bIns="0" rtlCol="0">
            <a:spAutoFit/>
          </a:bodyPr>
          <a:lstStyle/>
          <a:p>
            <a:r>
              <a:rPr lang="pl-PL" dirty="0" smtClean="0"/>
              <a:t>2009</a:t>
            </a:r>
          </a:p>
        </p:txBody>
      </p:sp>
      <p:pic>
        <p:nvPicPr>
          <p:cNvPr id="8" name="Picture 2" descr="D:\Moje dokumenty\__praca\prezentacje\20130404 - univ\src\book-codersat-work.png"/>
          <p:cNvPicPr>
            <a:picLocks noChangeAspect="1" noChangeArrowheads="1"/>
          </p:cNvPicPr>
          <p:nvPr/>
        </p:nvPicPr>
        <p:blipFill>
          <a:blip r:embed="rId4" cstate="print"/>
          <a:srcRect/>
          <a:stretch>
            <a:fillRect/>
          </a:stretch>
        </p:blipFill>
        <p:spPr bwMode="auto">
          <a:xfrm>
            <a:off x="3895030" y="1747838"/>
            <a:ext cx="2098548" cy="3238500"/>
          </a:xfrm>
          <a:prstGeom prst="rect">
            <a:avLst/>
          </a:prstGeom>
          <a:noFill/>
        </p:spPr>
      </p:pic>
      <p:sp>
        <p:nvSpPr>
          <p:cNvPr id="9" name="pole tekstowe 8"/>
          <p:cNvSpPr txBox="1"/>
          <p:nvPr/>
        </p:nvSpPr>
        <p:spPr>
          <a:xfrm>
            <a:off x="5480617" y="5005388"/>
            <a:ext cx="512961" cy="276999"/>
          </a:xfrm>
          <a:prstGeom prst="rect">
            <a:avLst/>
          </a:prstGeom>
          <a:noFill/>
        </p:spPr>
        <p:txBody>
          <a:bodyPr wrap="none" lIns="0" tIns="0" rIns="0" bIns="0" rtlCol="0">
            <a:spAutoFit/>
          </a:bodyPr>
          <a:lstStyle/>
          <a:p>
            <a:r>
              <a:rPr lang="pl-PL" dirty="0" smtClean="0"/>
              <a:t>2009</a:t>
            </a:r>
          </a:p>
        </p:txBody>
      </p:sp>
      <p:pic>
        <p:nvPicPr>
          <p:cNvPr id="288770" name="Picture 2" descr="D:\Moje dokumenty\__praca\prezentacje\20130404 - univ\src\book-cleancode.jpg"/>
          <p:cNvPicPr>
            <a:picLocks noChangeAspect="1" noChangeArrowheads="1"/>
          </p:cNvPicPr>
          <p:nvPr/>
        </p:nvPicPr>
        <p:blipFill>
          <a:blip r:embed="rId5" cstate="print"/>
          <a:srcRect/>
          <a:stretch>
            <a:fillRect/>
          </a:stretch>
        </p:blipFill>
        <p:spPr bwMode="auto">
          <a:xfrm>
            <a:off x="4398215" y="2546765"/>
            <a:ext cx="2769304" cy="3682585"/>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pic>
        <p:nvPicPr>
          <p:cNvPr id="6" name="Picture 2" descr="D:\Moje dokumenty\__praca\prezentacje\20130404 - univ\src\book-goos.jpg"/>
          <p:cNvPicPr>
            <a:picLocks noChangeAspect="1" noChangeArrowheads="1"/>
          </p:cNvPicPr>
          <p:nvPr/>
        </p:nvPicPr>
        <p:blipFill>
          <a:blip r:embed="rId3" cstate="print"/>
          <a:srcRect/>
          <a:stretch>
            <a:fillRect/>
          </a:stretch>
        </p:blipFill>
        <p:spPr bwMode="auto">
          <a:xfrm>
            <a:off x="1827958" y="2208987"/>
            <a:ext cx="2570257" cy="3416300"/>
          </a:xfrm>
          <a:prstGeom prst="rect">
            <a:avLst/>
          </a:prstGeom>
          <a:noFill/>
        </p:spPr>
      </p:pic>
      <p:sp>
        <p:nvSpPr>
          <p:cNvPr id="7" name="pole tekstowe 6"/>
          <p:cNvSpPr txBox="1"/>
          <p:nvPr/>
        </p:nvSpPr>
        <p:spPr>
          <a:xfrm>
            <a:off x="3895030" y="5647551"/>
            <a:ext cx="512961" cy="276999"/>
          </a:xfrm>
          <a:prstGeom prst="rect">
            <a:avLst/>
          </a:prstGeom>
          <a:noFill/>
        </p:spPr>
        <p:txBody>
          <a:bodyPr wrap="none" lIns="0" tIns="0" rIns="0" bIns="0" rtlCol="0">
            <a:spAutoFit/>
          </a:bodyPr>
          <a:lstStyle/>
          <a:p>
            <a:r>
              <a:rPr lang="pl-PL" dirty="0" smtClean="0"/>
              <a:t>2009</a:t>
            </a:r>
          </a:p>
        </p:txBody>
      </p:sp>
      <p:pic>
        <p:nvPicPr>
          <p:cNvPr id="8" name="Picture 2" descr="D:\Moje dokumenty\__praca\prezentacje\20130404 - univ\src\book-codersat-work.png"/>
          <p:cNvPicPr>
            <a:picLocks noChangeAspect="1" noChangeArrowheads="1"/>
          </p:cNvPicPr>
          <p:nvPr/>
        </p:nvPicPr>
        <p:blipFill>
          <a:blip r:embed="rId4" cstate="print"/>
          <a:srcRect/>
          <a:stretch>
            <a:fillRect/>
          </a:stretch>
        </p:blipFill>
        <p:spPr bwMode="auto">
          <a:xfrm>
            <a:off x="3895030" y="1747838"/>
            <a:ext cx="2098548" cy="3238500"/>
          </a:xfrm>
          <a:prstGeom prst="rect">
            <a:avLst/>
          </a:prstGeom>
          <a:noFill/>
        </p:spPr>
      </p:pic>
      <p:sp>
        <p:nvSpPr>
          <p:cNvPr id="9" name="pole tekstowe 8"/>
          <p:cNvSpPr txBox="1"/>
          <p:nvPr/>
        </p:nvSpPr>
        <p:spPr>
          <a:xfrm>
            <a:off x="5480617" y="5005388"/>
            <a:ext cx="512961" cy="276999"/>
          </a:xfrm>
          <a:prstGeom prst="rect">
            <a:avLst/>
          </a:prstGeom>
          <a:noFill/>
        </p:spPr>
        <p:txBody>
          <a:bodyPr wrap="none" lIns="0" tIns="0" rIns="0" bIns="0" rtlCol="0">
            <a:spAutoFit/>
          </a:bodyPr>
          <a:lstStyle/>
          <a:p>
            <a:r>
              <a:rPr lang="pl-PL" dirty="0" smtClean="0"/>
              <a:t>2009</a:t>
            </a:r>
          </a:p>
        </p:txBody>
      </p:sp>
      <p:pic>
        <p:nvPicPr>
          <p:cNvPr id="288770" name="Picture 2" descr="D:\Moje dokumenty\__praca\prezentacje\20130404 - univ\src\book-cleancode.jpg"/>
          <p:cNvPicPr>
            <a:picLocks noChangeAspect="1" noChangeArrowheads="1"/>
          </p:cNvPicPr>
          <p:nvPr/>
        </p:nvPicPr>
        <p:blipFill>
          <a:blip r:embed="rId5" cstate="print"/>
          <a:srcRect/>
          <a:stretch>
            <a:fillRect/>
          </a:stretch>
        </p:blipFill>
        <p:spPr bwMode="auto">
          <a:xfrm>
            <a:off x="4398215" y="2546765"/>
            <a:ext cx="2769304" cy="3682585"/>
          </a:xfrm>
          <a:prstGeom prst="rect">
            <a:avLst/>
          </a:prstGeom>
          <a:noFill/>
        </p:spPr>
      </p:pic>
      <p:sp>
        <p:nvSpPr>
          <p:cNvPr id="10" name="pole tekstowe 9"/>
          <p:cNvSpPr txBox="1"/>
          <p:nvPr/>
        </p:nvSpPr>
        <p:spPr>
          <a:xfrm>
            <a:off x="6635508" y="6248400"/>
            <a:ext cx="512961" cy="276999"/>
          </a:xfrm>
          <a:prstGeom prst="rect">
            <a:avLst/>
          </a:prstGeom>
          <a:noFill/>
        </p:spPr>
        <p:txBody>
          <a:bodyPr wrap="none" lIns="0" tIns="0" rIns="0" bIns="0" rtlCol="0">
            <a:spAutoFit/>
          </a:bodyPr>
          <a:lstStyle/>
          <a:p>
            <a:r>
              <a:rPr lang="pl-PL" dirty="0" smtClean="0"/>
              <a:t>2008</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pic>
        <p:nvPicPr>
          <p:cNvPr id="6" name="Picture 2" descr="D:\Moje dokumenty\__praca\prezentacje\20130404 - univ\src\book-goos.jpg"/>
          <p:cNvPicPr>
            <a:picLocks noChangeAspect="1" noChangeArrowheads="1"/>
          </p:cNvPicPr>
          <p:nvPr/>
        </p:nvPicPr>
        <p:blipFill>
          <a:blip r:embed="rId3" cstate="print"/>
          <a:srcRect/>
          <a:stretch>
            <a:fillRect/>
          </a:stretch>
        </p:blipFill>
        <p:spPr bwMode="auto">
          <a:xfrm>
            <a:off x="1827958" y="2208987"/>
            <a:ext cx="2570257" cy="3416300"/>
          </a:xfrm>
          <a:prstGeom prst="rect">
            <a:avLst/>
          </a:prstGeom>
          <a:noFill/>
        </p:spPr>
      </p:pic>
      <p:sp>
        <p:nvSpPr>
          <p:cNvPr id="7" name="pole tekstowe 6"/>
          <p:cNvSpPr txBox="1"/>
          <p:nvPr/>
        </p:nvSpPr>
        <p:spPr>
          <a:xfrm>
            <a:off x="3895030" y="5647551"/>
            <a:ext cx="512961" cy="276999"/>
          </a:xfrm>
          <a:prstGeom prst="rect">
            <a:avLst/>
          </a:prstGeom>
          <a:noFill/>
        </p:spPr>
        <p:txBody>
          <a:bodyPr wrap="none" lIns="0" tIns="0" rIns="0" bIns="0" rtlCol="0">
            <a:spAutoFit/>
          </a:bodyPr>
          <a:lstStyle/>
          <a:p>
            <a:r>
              <a:rPr lang="pl-PL" dirty="0" smtClean="0"/>
              <a:t>2009</a:t>
            </a:r>
          </a:p>
        </p:txBody>
      </p:sp>
      <p:pic>
        <p:nvPicPr>
          <p:cNvPr id="8" name="Picture 2" descr="D:\Moje dokumenty\__praca\prezentacje\20130404 - univ\src\book-codersat-work.png"/>
          <p:cNvPicPr>
            <a:picLocks noChangeAspect="1" noChangeArrowheads="1"/>
          </p:cNvPicPr>
          <p:nvPr/>
        </p:nvPicPr>
        <p:blipFill>
          <a:blip r:embed="rId4" cstate="print"/>
          <a:srcRect/>
          <a:stretch>
            <a:fillRect/>
          </a:stretch>
        </p:blipFill>
        <p:spPr bwMode="auto">
          <a:xfrm>
            <a:off x="3895030" y="1747838"/>
            <a:ext cx="2098548" cy="3238500"/>
          </a:xfrm>
          <a:prstGeom prst="rect">
            <a:avLst/>
          </a:prstGeom>
          <a:noFill/>
        </p:spPr>
      </p:pic>
      <p:sp>
        <p:nvSpPr>
          <p:cNvPr id="9" name="pole tekstowe 8"/>
          <p:cNvSpPr txBox="1"/>
          <p:nvPr/>
        </p:nvSpPr>
        <p:spPr>
          <a:xfrm>
            <a:off x="5480617" y="5005388"/>
            <a:ext cx="512961" cy="276999"/>
          </a:xfrm>
          <a:prstGeom prst="rect">
            <a:avLst/>
          </a:prstGeom>
          <a:noFill/>
        </p:spPr>
        <p:txBody>
          <a:bodyPr wrap="none" lIns="0" tIns="0" rIns="0" bIns="0" rtlCol="0">
            <a:spAutoFit/>
          </a:bodyPr>
          <a:lstStyle/>
          <a:p>
            <a:r>
              <a:rPr lang="pl-PL" dirty="0" smtClean="0"/>
              <a:t>2009</a:t>
            </a:r>
          </a:p>
        </p:txBody>
      </p:sp>
      <p:pic>
        <p:nvPicPr>
          <p:cNvPr id="288770" name="Picture 2" descr="D:\Moje dokumenty\__praca\prezentacje\20130404 - univ\src\book-cleancode.jpg"/>
          <p:cNvPicPr>
            <a:picLocks noChangeAspect="1" noChangeArrowheads="1"/>
          </p:cNvPicPr>
          <p:nvPr/>
        </p:nvPicPr>
        <p:blipFill>
          <a:blip r:embed="rId5" cstate="print"/>
          <a:srcRect/>
          <a:stretch>
            <a:fillRect/>
          </a:stretch>
        </p:blipFill>
        <p:spPr bwMode="auto">
          <a:xfrm>
            <a:off x="4398215" y="2546765"/>
            <a:ext cx="2769304" cy="3682585"/>
          </a:xfrm>
          <a:prstGeom prst="rect">
            <a:avLst/>
          </a:prstGeom>
          <a:noFill/>
        </p:spPr>
      </p:pic>
      <p:sp>
        <p:nvSpPr>
          <p:cNvPr id="10" name="pole tekstowe 9"/>
          <p:cNvSpPr txBox="1"/>
          <p:nvPr/>
        </p:nvSpPr>
        <p:spPr>
          <a:xfrm>
            <a:off x="6635508" y="6248400"/>
            <a:ext cx="512961" cy="276999"/>
          </a:xfrm>
          <a:prstGeom prst="rect">
            <a:avLst/>
          </a:prstGeom>
          <a:noFill/>
        </p:spPr>
        <p:txBody>
          <a:bodyPr wrap="none" lIns="0" tIns="0" rIns="0" bIns="0" rtlCol="0">
            <a:spAutoFit/>
          </a:bodyPr>
          <a:lstStyle/>
          <a:p>
            <a:r>
              <a:rPr lang="pl-PL" dirty="0" smtClean="0"/>
              <a:t>2008</a:t>
            </a:r>
          </a:p>
        </p:txBody>
      </p:sp>
      <p:pic>
        <p:nvPicPr>
          <p:cNvPr id="289794" name="Picture 2" descr="D:\Moje dokumenty\__praca\prezentacje\20130404 - univ\src\book-implementation.jpg"/>
          <p:cNvPicPr>
            <a:picLocks noChangeAspect="1" noChangeArrowheads="1"/>
          </p:cNvPicPr>
          <p:nvPr/>
        </p:nvPicPr>
        <p:blipFill>
          <a:blip r:embed="rId6" cstate="print"/>
          <a:srcRect/>
          <a:stretch>
            <a:fillRect/>
          </a:stretch>
        </p:blipFill>
        <p:spPr bwMode="auto">
          <a:xfrm>
            <a:off x="5859270" y="1506953"/>
            <a:ext cx="2616497" cy="3479385"/>
          </a:xfrm>
          <a:prstGeom prst="rect">
            <a:avLst/>
          </a:prstGeom>
          <a:noFill/>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85698" name="Picture 2" descr="D:\Moje dokumenty\__praca\prezentacje\20130404 - univ\src\books_97thigs.jpg"/>
          <p:cNvPicPr>
            <a:picLocks noChangeAspect="1" noChangeArrowheads="1"/>
          </p:cNvPicPr>
          <p:nvPr/>
        </p:nvPicPr>
        <p:blipFill>
          <a:blip r:embed="rId2" cstate="print"/>
          <a:srcRect/>
          <a:stretch>
            <a:fillRect/>
          </a:stretch>
        </p:blipFill>
        <p:spPr bwMode="auto">
          <a:xfrm>
            <a:off x="830262" y="1562100"/>
            <a:ext cx="2282825" cy="3424238"/>
          </a:xfrm>
          <a:prstGeom prst="rect">
            <a:avLst/>
          </a:prstGeom>
          <a:noFill/>
        </p:spPr>
      </p:pic>
      <p:sp>
        <p:nvSpPr>
          <p:cNvPr id="4" name="pole tekstowe 3"/>
          <p:cNvSpPr txBox="1"/>
          <p:nvPr/>
        </p:nvSpPr>
        <p:spPr>
          <a:xfrm>
            <a:off x="2600126" y="4986338"/>
            <a:ext cx="512961" cy="276999"/>
          </a:xfrm>
          <a:prstGeom prst="rect">
            <a:avLst/>
          </a:prstGeom>
          <a:noFill/>
        </p:spPr>
        <p:txBody>
          <a:bodyPr wrap="none" lIns="0" tIns="0" rIns="0" bIns="0" rtlCol="0">
            <a:spAutoFit/>
          </a:bodyPr>
          <a:lstStyle/>
          <a:p>
            <a:r>
              <a:rPr lang="pl-PL" dirty="0" smtClean="0"/>
              <a:t>2010</a:t>
            </a:r>
          </a:p>
        </p:txBody>
      </p:sp>
      <p:pic>
        <p:nvPicPr>
          <p:cNvPr id="6" name="Picture 2" descr="D:\Moje dokumenty\__praca\prezentacje\20130404 - univ\src\book-goos.jpg"/>
          <p:cNvPicPr>
            <a:picLocks noChangeAspect="1" noChangeArrowheads="1"/>
          </p:cNvPicPr>
          <p:nvPr/>
        </p:nvPicPr>
        <p:blipFill>
          <a:blip r:embed="rId3" cstate="print"/>
          <a:srcRect/>
          <a:stretch>
            <a:fillRect/>
          </a:stretch>
        </p:blipFill>
        <p:spPr bwMode="auto">
          <a:xfrm>
            <a:off x="1827958" y="2208987"/>
            <a:ext cx="2570257" cy="3416300"/>
          </a:xfrm>
          <a:prstGeom prst="rect">
            <a:avLst/>
          </a:prstGeom>
          <a:noFill/>
        </p:spPr>
      </p:pic>
      <p:sp>
        <p:nvSpPr>
          <p:cNvPr id="7" name="pole tekstowe 6"/>
          <p:cNvSpPr txBox="1"/>
          <p:nvPr/>
        </p:nvSpPr>
        <p:spPr>
          <a:xfrm>
            <a:off x="3895030" y="5647551"/>
            <a:ext cx="512961" cy="276999"/>
          </a:xfrm>
          <a:prstGeom prst="rect">
            <a:avLst/>
          </a:prstGeom>
          <a:noFill/>
        </p:spPr>
        <p:txBody>
          <a:bodyPr wrap="none" lIns="0" tIns="0" rIns="0" bIns="0" rtlCol="0">
            <a:spAutoFit/>
          </a:bodyPr>
          <a:lstStyle/>
          <a:p>
            <a:r>
              <a:rPr lang="pl-PL" dirty="0" smtClean="0"/>
              <a:t>2009</a:t>
            </a:r>
          </a:p>
        </p:txBody>
      </p:sp>
      <p:pic>
        <p:nvPicPr>
          <p:cNvPr id="8" name="Picture 2" descr="D:\Moje dokumenty\__praca\prezentacje\20130404 - univ\src\book-codersat-work.png"/>
          <p:cNvPicPr>
            <a:picLocks noChangeAspect="1" noChangeArrowheads="1"/>
          </p:cNvPicPr>
          <p:nvPr/>
        </p:nvPicPr>
        <p:blipFill>
          <a:blip r:embed="rId4" cstate="print"/>
          <a:srcRect/>
          <a:stretch>
            <a:fillRect/>
          </a:stretch>
        </p:blipFill>
        <p:spPr bwMode="auto">
          <a:xfrm>
            <a:off x="3895030" y="1747838"/>
            <a:ext cx="2098548" cy="3238500"/>
          </a:xfrm>
          <a:prstGeom prst="rect">
            <a:avLst/>
          </a:prstGeom>
          <a:noFill/>
        </p:spPr>
      </p:pic>
      <p:sp>
        <p:nvSpPr>
          <p:cNvPr id="9" name="pole tekstowe 8"/>
          <p:cNvSpPr txBox="1"/>
          <p:nvPr/>
        </p:nvSpPr>
        <p:spPr>
          <a:xfrm>
            <a:off x="5480617" y="5005388"/>
            <a:ext cx="512961" cy="276999"/>
          </a:xfrm>
          <a:prstGeom prst="rect">
            <a:avLst/>
          </a:prstGeom>
          <a:noFill/>
        </p:spPr>
        <p:txBody>
          <a:bodyPr wrap="none" lIns="0" tIns="0" rIns="0" bIns="0" rtlCol="0">
            <a:spAutoFit/>
          </a:bodyPr>
          <a:lstStyle/>
          <a:p>
            <a:r>
              <a:rPr lang="pl-PL" dirty="0" smtClean="0"/>
              <a:t>2009</a:t>
            </a:r>
          </a:p>
        </p:txBody>
      </p:sp>
      <p:pic>
        <p:nvPicPr>
          <p:cNvPr id="288770" name="Picture 2" descr="D:\Moje dokumenty\__praca\prezentacje\20130404 - univ\src\book-cleancode.jpg"/>
          <p:cNvPicPr>
            <a:picLocks noChangeAspect="1" noChangeArrowheads="1"/>
          </p:cNvPicPr>
          <p:nvPr/>
        </p:nvPicPr>
        <p:blipFill>
          <a:blip r:embed="rId5" cstate="print"/>
          <a:srcRect/>
          <a:stretch>
            <a:fillRect/>
          </a:stretch>
        </p:blipFill>
        <p:spPr bwMode="auto">
          <a:xfrm>
            <a:off x="4398215" y="2546765"/>
            <a:ext cx="2769304" cy="3682585"/>
          </a:xfrm>
          <a:prstGeom prst="rect">
            <a:avLst/>
          </a:prstGeom>
          <a:noFill/>
        </p:spPr>
      </p:pic>
      <p:sp>
        <p:nvSpPr>
          <p:cNvPr id="10" name="pole tekstowe 9"/>
          <p:cNvSpPr txBox="1"/>
          <p:nvPr/>
        </p:nvSpPr>
        <p:spPr>
          <a:xfrm>
            <a:off x="6635508" y="6248400"/>
            <a:ext cx="512961" cy="276999"/>
          </a:xfrm>
          <a:prstGeom prst="rect">
            <a:avLst/>
          </a:prstGeom>
          <a:noFill/>
        </p:spPr>
        <p:txBody>
          <a:bodyPr wrap="none" lIns="0" tIns="0" rIns="0" bIns="0" rtlCol="0">
            <a:spAutoFit/>
          </a:bodyPr>
          <a:lstStyle/>
          <a:p>
            <a:r>
              <a:rPr lang="pl-PL" dirty="0" smtClean="0"/>
              <a:t>2008</a:t>
            </a:r>
          </a:p>
        </p:txBody>
      </p:sp>
      <p:pic>
        <p:nvPicPr>
          <p:cNvPr id="289794" name="Picture 2" descr="D:\Moje dokumenty\__praca\prezentacje\20130404 - univ\src\book-implementation.jpg"/>
          <p:cNvPicPr>
            <a:picLocks noChangeAspect="1" noChangeArrowheads="1"/>
          </p:cNvPicPr>
          <p:nvPr/>
        </p:nvPicPr>
        <p:blipFill>
          <a:blip r:embed="rId6" cstate="print"/>
          <a:srcRect/>
          <a:stretch>
            <a:fillRect/>
          </a:stretch>
        </p:blipFill>
        <p:spPr bwMode="auto">
          <a:xfrm>
            <a:off x="5859270" y="1506953"/>
            <a:ext cx="2616497" cy="3479385"/>
          </a:xfrm>
          <a:prstGeom prst="rect">
            <a:avLst/>
          </a:prstGeom>
          <a:noFill/>
        </p:spPr>
      </p:pic>
      <p:sp>
        <p:nvSpPr>
          <p:cNvPr id="12" name="pole tekstowe 11"/>
          <p:cNvSpPr txBox="1"/>
          <p:nvPr/>
        </p:nvSpPr>
        <p:spPr>
          <a:xfrm>
            <a:off x="7962806" y="4986338"/>
            <a:ext cx="512961" cy="276999"/>
          </a:xfrm>
          <a:prstGeom prst="rect">
            <a:avLst/>
          </a:prstGeom>
          <a:noFill/>
        </p:spPr>
        <p:txBody>
          <a:bodyPr wrap="none" lIns="0" tIns="0" rIns="0" bIns="0" rtlCol="0">
            <a:spAutoFit/>
          </a:bodyPr>
          <a:lstStyle/>
          <a:p>
            <a:r>
              <a:rPr lang="pl-PL" dirty="0" smtClean="0"/>
              <a:t>2007</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0818" name="Picture 2" descr="D:\Moje dokumenty\__praca\prezentacje\20130404 - univ\src\book-tdd.jpg"/>
          <p:cNvPicPr>
            <a:picLocks noChangeAspect="1" noChangeArrowheads="1"/>
          </p:cNvPicPr>
          <p:nvPr/>
        </p:nvPicPr>
        <p:blipFill>
          <a:blip r:embed="rId2" cstate="print"/>
          <a:srcRect/>
          <a:stretch>
            <a:fillRect/>
          </a:stretch>
        </p:blipFill>
        <p:spPr bwMode="auto">
          <a:xfrm>
            <a:off x="595312" y="1790700"/>
            <a:ext cx="2721141" cy="3409950"/>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0818" name="Picture 2" descr="D:\Moje dokumenty\__praca\prezentacje\20130404 - univ\src\book-tdd.jpg"/>
          <p:cNvPicPr>
            <a:picLocks noChangeAspect="1" noChangeArrowheads="1"/>
          </p:cNvPicPr>
          <p:nvPr/>
        </p:nvPicPr>
        <p:blipFill>
          <a:blip r:embed="rId2" cstate="print"/>
          <a:srcRect/>
          <a:stretch>
            <a:fillRect/>
          </a:stretch>
        </p:blipFill>
        <p:spPr bwMode="auto">
          <a:xfrm>
            <a:off x="595312" y="1790700"/>
            <a:ext cx="2721141" cy="3409950"/>
          </a:xfrm>
          <a:prstGeom prst="rect">
            <a:avLst/>
          </a:prstGeom>
          <a:noFill/>
        </p:spPr>
      </p:pic>
      <p:sp>
        <p:nvSpPr>
          <p:cNvPr id="15" name="Prostokąt 14"/>
          <p:cNvSpPr/>
          <p:nvPr/>
        </p:nvSpPr>
        <p:spPr>
          <a:xfrm>
            <a:off x="595312" y="5200650"/>
            <a:ext cx="947737" cy="369332"/>
          </a:xfrm>
          <a:prstGeom prst="rect">
            <a:avLst/>
          </a:prstGeom>
        </p:spPr>
        <p:txBody>
          <a:bodyPr wrap="square">
            <a:spAutoFit/>
          </a:bodyPr>
          <a:lstStyle/>
          <a:p>
            <a:r>
              <a:rPr lang="pl-PL" dirty="0" smtClean="0"/>
              <a:t>2002</a:t>
            </a:r>
            <a:endParaRPr lang="pl-PL"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I po co to wszystko?</a:t>
            </a:r>
            <a:endParaRPr lang="pl-PL" dirty="0"/>
          </a:p>
        </p:txBody>
      </p:sp>
      <p:sp>
        <p:nvSpPr>
          <p:cNvPr id="6" name="Symbol zastępczy zawartości 5"/>
          <p:cNvSpPr>
            <a:spLocks noGrp="1"/>
          </p:cNvSpPr>
          <p:nvPr>
            <p:ph idx="1"/>
          </p:nvPr>
        </p:nvSpPr>
        <p:spPr/>
        <p:txBody>
          <a:bodyPr/>
          <a:lstStyle/>
          <a:p>
            <a:pPr algn="ctr">
              <a:buNone/>
            </a:pPr>
            <a:r>
              <a:rPr lang="pl-PL" sz="4400" dirty="0" smtClean="0"/>
              <a:t>Bo software to nasze hobby</a:t>
            </a:r>
            <a:endParaRPr lang="pl-PL" sz="44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0818" name="Picture 2" descr="D:\Moje dokumenty\__praca\prezentacje\20130404 - univ\src\book-tdd.jpg"/>
          <p:cNvPicPr>
            <a:picLocks noChangeAspect="1" noChangeArrowheads="1"/>
          </p:cNvPicPr>
          <p:nvPr/>
        </p:nvPicPr>
        <p:blipFill>
          <a:blip r:embed="rId2" cstate="print"/>
          <a:srcRect/>
          <a:stretch>
            <a:fillRect/>
          </a:stretch>
        </p:blipFill>
        <p:spPr bwMode="auto">
          <a:xfrm>
            <a:off x="595312" y="1790700"/>
            <a:ext cx="2721141" cy="3409950"/>
          </a:xfrm>
          <a:prstGeom prst="rect">
            <a:avLst/>
          </a:prstGeom>
          <a:noFill/>
        </p:spPr>
      </p:pic>
      <p:sp>
        <p:nvSpPr>
          <p:cNvPr id="15" name="Prostokąt 14"/>
          <p:cNvSpPr/>
          <p:nvPr/>
        </p:nvSpPr>
        <p:spPr>
          <a:xfrm>
            <a:off x="595312" y="5200650"/>
            <a:ext cx="947737" cy="369332"/>
          </a:xfrm>
          <a:prstGeom prst="rect">
            <a:avLst/>
          </a:prstGeom>
        </p:spPr>
        <p:txBody>
          <a:bodyPr wrap="square">
            <a:spAutoFit/>
          </a:bodyPr>
          <a:lstStyle/>
          <a:p>
            <a:r>
              <a:rPr lang="pl-PL" dirty="0" smtClean="0"/>
              <a:t>2002</a:t>
            </a:r>
            <a:endParaRPr lang="pl-PL" dirty="0"/>
          </a:p>
        </p:txBody>
      </p:sp>
      <p:pic>
        <p:nvPicPr>
          <p:cNvPr id="290819" name="Picture 3" descr="D:\Moje dokumenty\__praca\prezentacje\20130404 - univ\src\book-posa.jpg"/>
          <p:cNvPicPr>
            <a:picLocks noChangeAspect="1" noChangeArrowheads="1"/>
          </p:cNvPicPr>
          <p:nvPr/>
        </p:nvPicPr>
        <p:blipFill>
          <a:blip r:embed="rId3" cstate="print"/>
          <a:srcRect/>
          <a:stretch>
            <a:fillRect/>
          </a:stretch>
        </p:blipFill>
        <p:spPr bwMode="auto">
          <a:xfrm>
            <a:off x="1887703" y="2166938"/>
            <a:ext cx="2857500" cy="3933825"/>
          </a:xfrm>
          <a:prstGeom prst="rect">
            <a:avLst/>
          </a:prstGeom>
          <a:noFill/>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0818" name="Picture 2" descr="D:\Moje dokumenty\__praca\prezentacje\20130404 - univ\src\book-tdd.jpg"/>
          <p:cNvPicPr>
            <a:picLocks noChangeAspect="1" noChangeArrowheads="1"/>
          </p:cNvPicPr>
          <p:nvPr/>
        </p:nvPicPr>
        <p:blipFill>
          <a:blip r:embed="rId2" cstate="print"/>
          <a:srcRect/>
          <a:stretch>
            <a:fillRect/>
          </a:stretch>
        </p:blipFill>
        <p:spPr bwMode="auto">
          <a:xfrm>
            <a:off x="595312" y="1790700"/>
            <a:ext cx="2721141" cy="3409950"/>
          </a:xfrm>
          <a:prstGeom prst="rect">
            <a:avLst/>
          </a:prstGeom>
          <a:noFill/>
        </p:spPr>
      </p:pic>
      <p:sp>
        <p:nvSpPr>
          <p:cNvPr id="15" name="Prostokąt 14"/>
          <p:cNvSpPr/>
          <p:nvPr/>
        </p:nvSpPr>
        <p:spPr>
          <a:xfrm>
            <a:off x="595312" y="5200650"/>
            <a:ext cx="947737" cy="369332"/>
          </a:xfrm>
          <a:prstGeom prst="rect">
            <a:avLst/>
          </a:prstGeom>
        </p:spPr>
        <p:txBody>
          <a:bodyPr wrap="square">
            <a:spAutoFit/>
          </a:bodyPr>
          <a:lstStyle/>
          <a:p>
            <a:r>
              <a:rPr lang="pl-PL" dirty="0" smtClean="0"/>
              <a:t>2002</a:t>
            </a:r>
            <a:endParaRPr lang="pl-PL" dirty="0"/>
          </a:p>
        </p:txBody>
      </p:sp>
      <p:pic>
        <p:nvPicPr>
          <p:cNvPr id="290819" name="Picture 3" descr="D:\Moje dokumenty\__praca\prezentacje\20130404 - univ\src\book-posa.jpg"/>
          <p:cNvPicPr>
            <a:picLocks noChangeAspect="1" noChangeArrowheads="1"/>
          </p:cNvPicPr>
          <p:nvPr/>
        </p:nvPicPr>
        <p:blipFill>
          <a:blip r:embed="rId3" cstate="print"/>
          <a:srcRect/>
          <a:stretch>
            <a:fillRect/>
          </a:stretch>
        </p:blipFill>
        <p:spPr bwMode="auto">
          <a:xfrm>
            <a:off x="1887703" y="2166938"/>
            <a:ext cx="2857500" cy="3933825"/>
          </a:xfrm>
          <a:prstGeom prst="rect">
            <a:avLst/>
          </a:prstGeom>
          <a:noFill/>
        </p:spPr>
      </p:pic>
      <p:sp>
        <p:nvSpPr>
          <p:cNvPr id="17" name="Prostokąt 16"/>
          <p:cNvSpPr/>
          <p:nvPr/>
        </p:nvSpPr>
        <p:spPr>
          <a:xfrm>
            <a:off x="1887704" y="6100763"/>
            <a:ext cx="1428750" cy="369332"/>
          </a:xfrm>
          <a:prstGeom prst="rect">
            <a:avLst/>
          </a:prstGeom>
        </p:spPr>
        <p:txBody>
          <a:bodyPr wrap="square">
            <a:spAutoFit/>
          </a:bodyPr>
          <a:lstStyle/>
          <a:p>
            <a:r>
              <a:rPr lang="pl-PL" dirty="0" smtClean="0"/>
              <a:t>1996 / 2000</a:t>
            </a:r>
            <a:endParaRPr lang="pl-PL"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0818" name="Picture 2" descr="D:\Moje dokumenty\__praca\prezentacje\20130404 - univ\src\book-tdd.jpg"/>
          <p:cNvPicPr>
            <a:picLocks noChangeAspect="1" noChangeArrowheads="1"/>
          </p:cNvPicPr>
          <p:nvPr/>
        </p:nvPicPr>
        <p:blipFill>
          <a:blip r:embed="rId2" cstate="print"/>
          <a:srcRect/>
          <a:stretch>
            <a:fillRect/>
          </a:stretch>
        </p:blipFill>
        <p:spPr bwMode="auto">
          <a:xfrm>
            <a:off x="595312" y="1790700"/>
            <a:ext cx="2721141" cy="3409950"/>
          </a:xfrm>
          <a:prstGeom prst="rect">
            <a:avLst/>
          </a:prstGeom>
          <a:noFill/>
        </p:spPr>
      </p:pic>
      <p:sp>
        <p:nvSpPr>
          <p:cNvPr id="15" name="Prostokąt 14"/>
          <p:cNvSpPr/>
          <p:nvPr/>
        </p:nvSpPr>
        <p:spPr>
          <a:xfrm>
            <a:off x="595312" y="5200650"/>
            <a:ext cx="947737" cy="369332"/>
          </a:xfrm>
          <a:prstGeom prst="rect">
            <a:avLst/>
          </a:prstGeom>
        </p:spPr>
        <p:txBody>
          <a:bodyPr wrap="square">
            <a:spAutoFit/>
          </a:bodyPr>
          <a:lstStyle/>
          <a:p>
            <a:r>
              <a:rPr lang="pl-PL" dirty="0" smtClean="0"/>
              <a:t>2002</a:t>
            </a:r>
            <a:endParaRPr lang="pl-PL" dirty="0"/>
          </a:p>
        </p:txBody>
      </p:sp>
      <p:pic>
        <p:nvPicPr>
          <p:cNvPr id="290819" name="Picture 3" descr="D:\Moje dokumenty\__praca\prezentacje\20130404 - univ\src\book-posa.jpg"/>
          <p:cNvPicPr>
            <a:picLocks noChangeAspect="1" noChangeArrowheads="1"/>
          </p:cNvPicPr>
          <p:nvPr/>
        </p:nvPicPr>
        <p:blipFill>
          <a:blip r:embed="rId3" cstate="print"/>
          <a:srcRect/>
          <a:stretch>
            <a:fillRect/>
          </a:stretch>
        </p:blipFill>
        <p:spPr bwMode="auto">
          <a:xfrm>
            <a:off x="1887703" y="2166938"/>
            <a:ext cx="2857500" cy="3933825"/>
          </a:xfrm>
          <a:prstGeom prst="rect">
            <a:avLst/>
          </a:prstGeom>
          <a:noFill/>
        </p:spPr>
      </p:pic>
      <p:sp>
        <p:nvSpPr>
          <p:cNvPr id="17" name="Prostokąt 16"/>
          <p:cNvSpPr/>
          <p:nvPr/>
        </p:nvSpPr>
        <p:spPr>
          <a:xfrm>
            <a:off x="1887704" y="6100763"/>
            <a:ext cx="1428750" cy="369332"/>
          </a:xfrm>
          <a:prstGeom prst="rect">
            <a:avLst/>
          </a:prstGeom>
        </p:spPr>
        <p:txBody>
          <a:bodyPr wrap="square">
            <a:spAutoFit/>
          </a:bodyPr>
          <a:lstStyle/>
          <a:p>
            <a:r>
              <a:rPr lang="pl-PL" dirty="0" smtClean="0"/>
              <a:t>1996 / 2000</a:t>
            </a:r>
            <a:endParaRPr lang="pl-PL" dirty="0"/>
          </a:p>
        </p:txBody>
      </p:sp>
      <p:pic>
        <p:nvPicPr>
          <p:cNvPr id="291842" name="Picture 2" descr="D:\Moje dokumenty\__praca\prezentacje\20130404 - univ\src\book-patterns-enterprise.jpg"/>
          <p:cNvPicPr>
            <a:picLocks noChangeAspect="1" noChangeArrowheads="1"/>
          </p:cNvPicPr>
          <p:nvPr/>
        </p:nvPicPr>
        <p:blipFill>
          <a:blip r:embed="rId4" cstate="print"/>
          <a:srcRect/>
          <a:stretch>
            <a:fillRect/>
          </a:stretch>
        </p:blipFill>
        <p:spPr bwMode="auto">
          <a:xfrm>
            <a:off x="3986212" y="1636157"/>
            <a:ext cx="3139193" cy="3933825"/>
          </a:xfrm>
          <a:prstGeom prst="rect">
            <a:avLst/>
          </a:prstGeom>
          <a:noFill/>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0818" name="Picture 2" descr="D:\Moje dokumenty\__praca\prezentacje\20130404 - univ\src\book-tdd.jpg"/>
          <p:cNvPicPr>
            <a:picLocks noChangeAspect="1" noChangeArrowheads="1"/>
          </p:cNvPicPr>
          <p:nvPr/>
        </p:nvPicPr>
        <p:blipFill>
          <a:blip r:embed="rId2" cstate="print"/>
          <a:srcRect/>
          <a:stretch>
            <a:fillRect/>
          </a:stretch>
        </p:blipFill>
        <p:spPr bwMode="auto">
          <a:xfrm>
            <a:off x="595312" y="1790700"/>
            <a:ext cx="2721141" cy="3409950"/>
          </a:xfrm>
          <a:prstGeom prst="rect">
            <a:avLst/>
          </a:prstGeom>
          <a:noFill/>
        </p:spPr>
      </p:pic>
      <p:sp>
        <p:nvSpPr>
          <p:cNvPr id="15" name="Prostokąt 14"/>
          <p:cNvSpPr/>
          <p:nvPr/>
        </p:nvSpPr>
        <p:spPr>
          <a:xfrm>
            <a:off x="595312" y="5200650"/>
            <a:ext cx="947737" cy="369332"/>
          </a:xfrm>
          <a:prstGeom prst="rect">
            <a:avLst/>
          </a:prstGeom>
        </p:spPr>
        <p:txBody>
          <a:bodyPr wrap="square">
            <a:spAutoFit/>
          </a:bodyPr>
          <a:lstStyle/>
          <a:p>
            <a:r>
              <a:rPr lang="pl-PL" dirty="0" smtClean="0"/>
              <a:t>2002</a:t>
            </a:r>
            <a:endParaRPr lang="pl-PL" dirty="0"/>
          </a:p>
        </p:txBody>
      </p:sp>
      <p:pic>
        <p:nvPicPr>
          <p:cNvPr id="290819" name="Picture 3" descr="D:\Moje dokumenty\__praca\prezentacje\20130404 - univ\src\book-posa.jpg"/>
          <p:cNvPicPr>
            <a:picLocks noChangeAspect="1" noChangeArrowheads="1"/>
          </p:cNvPicPr>
          <p:nvPr/>
        </p:nvPicPr>
        <p:blipFill>
          <a:blip r:embed="rId3" cstate="print"/>
          <a:srcRect/>
          <a:stretch>
            <a:fillRect/>
          </a:stretch>
        </p:blipFill>
        <p:spPr bwMode="auto">
          <a:xfrm>
            <a:off x="1887703" y="2166938"/>
            <a:ext cx="2857500" cy="3933825"/>
          </a:xfrm>
          <a:prstGeom prst="rect">
            <a:avLst/>
          </a:prstGeom>
          <a:noFill/>
        </p:spPr>
      </p:pic>
      <p:sp>
        <p:nvSpPr>
          <p:cNvPr id="17" name="Prostokąt 16"/>
          <p:cNvSpPr/>
          <p:nvPr/>
        </p:nvSpPr>
        <p:spPr>
          <a:xfrm>
            <a:off x="1887704" y="6100763"/>
            <a:ext cx="1428750" cy="369332"/>
          </a:xfrm>
          <a:prstGeom prst="rect">
            <a:avLst/>
          </a:prstGeom>
        </p:spPr>
        <p:txBody>
          <a:bodyPr wrap="square">
            <a:spAutoFit/>
          </a:bodyPr>
          <a:lstStyle/>
          <a:p>
            <a:r>
              <a:rPr lang="pl-PL" dirty="0" smtClean="0"/>
              <a:t>1996 / 2000</a:t>
            </a:r>
            <a:endParaRPr lang="pl-PL" dirty="0"/>
          </a:p>
        </p:txBody>
      </p:sp>
      <p:pic>
        <p:nvPicPr>
          <p:cNvPr id="291842" name="Picture 2" descr="D:\Moje dokumenty\__praca\prezentacje\20130404 - univ\src\book-patterns-enterprise.jpg"/>
          <p:cNvPicPr>
            <a:picLocks noChangeAspect="1" noChangeArrowheads="1"/>
          </p:cNvPicPr>
          <p:nvPr/>
        </p:nvPicPr>
        <p:blipFill>
          <a:blip r:embed="rId4" cstate="print"/>
          <a:srcRect/>
          <a:stretch>
            <a:fillRect/>
          </a:stretch>
        </p:blipFill>
        <p:spPr bwMode="auto">
          <a:xfrm>
            <a:off x="3986212" y="1636157"/>
            <a:ext cx="3139193" cy="3933825"/>
          </a:xfrm>
          <a:prstGeom prst="rect">
            <a:avLst/>
          </a:prstGeom>
          <a:noFill/>
        </p:spPr>
      </p:pic>
      <p:sp>
        <p:nvSpPr>
          <p:cNvPr id="8" name="Prostokąt 7"/>
          <p:cNvSpPr/>
          <p:nvPr/>
        </p:nvSpPr>
        <p:spPr>
          <a:xfrm>
            <a:off x="6349119" y="5569982"/>
            <a:ext cx="1023936" cy="369332"/>
          </a:xfrm>
          <a:prstGeom prst="rect">
            <a:avLst/>
          </a:prstGeom>
        </p:spPr>
        <p:txBody>
          <a:bodyPr wrap="square">
            <a:spAutoFit/>
          </a:bodyPr>
          <a:lstStyle/>
          <a:p>
            <a:r>
              <a:rPr lang="pl-PL" dirty="0" smtClean="0"/>
              <a:t>2002</a:t>
            </a:r>
            <a:endParaRPr lang="pl-PL"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0818" name="Picture 2" descr="D:\Moje dokumenty\__praca\prezentacje\20130404 - univ\src\book-tdd.jpg"/>
          <p:cNvPicPr>
            <a:picLocks noChangeAspect="1" noChangeArrowheads="1"/>
          </p:cNvPicPr>
          <p:nvPr/>
        </p:nvPicPr>
        <p:blipFill>
          <a:blip r:embed="rId2" cstate="print"/>
          <a:srcRect/>
          <a:stretch>
            <a:fillRect/>
          </a:stretch>
        </p:blipFill>
        <p:spPr bwMode="auto">
          <a:xfrm>
            <a:off x="595312" y="1790700"/>
            <a:ext cx="2721141" cy="3409950"/>
          </a:xfrm>
          <a:prstGeom prst="rect">
            <a:avLst/>
          </a:prstGeom>
          <a:noFill/>
        </p:spPr>
      </p:pic>
      <p:sp>
        <p:nvSpPr>
          <p:cNvPr id="15" name="Prostokąt 14"/>
          <p:cNvSpPr/>
          <p:nvPr/>
        </p:nvSpPr>
        <p:spPr>
          <a:xfrm>
            <a:off x="595312" y="5200650"/>
            <a:ext cx="947737" cy="369332"/>
          </a:xfrm>
          <a:prstGeom prst="rect">
            <a:avLst/>
          </a:prstGeom>
        </p:spPr>
        <p:txBody>
          <a:bodyPr wrap="square">
            <a:spAutoFit/>
          </a:bodyPr>
          <a:lstStyle/>
          <a:p>
            <a:r>
              <a:rPr lang="pl-PL" dirty="0" smtClean="0"/>
              <a:t>2002</a:t>
            </a:r>
            <a:endParaRPr lang="pl-PL" dirty="0"/>
          </a:p>
        </p:txBody>
      </p:sp>
      <p:pic>
        <p:nvPicPr>
          <p:cNvPr id="290819" name="Picture 3" descr="D:\Moje dokumenty\__praca\prezentacje\20130404 - univ\src\book-posa.jpg"/>
          <p:cNvPicPr>
            <a:picLocks noChangeAspect="1" noChangeArrowheads="1"/>
          </p:cNvPicPr>
          <p:nvPr/>
        </p:nvPicPr>
        <p:blipFill>
          <a:blip r:embed="rId3" cstate="print"/>
          <a:srcRect/>
          <a:stretch>
            <a:fillRect/>
          </a:stretch>
        </p:blipFill>
        <p:spPr bwMode="auto">
          <a:xfrm>
            <a:off x="1887703" y="2166938"/>
            <a:ext cx="2857500" cy="3933825"/>
          </a:xfrm>
          <a:prstGeom prst="rect">
            <a:avLst/>
          </a:prstGeom>
          <a:noFill/>
        </p:spPr>
      </p:pic>
      <p:sp>
        <p:nvSpPr>
          <p:cNvPr id="17" name="Prostokąt 16"/>
          <p:cNvSpPr/>
          <p:nvPr/>
        </p:nvSpPr>
        <p:spPr>
          <a:xfrm>
            <a:off x="1887704" y="6100763"/>
            <a:ext cx="1428750" cy="369332"/>
          </a:xfrm>
          <a:prstGeom prst="rect">
            <a:avLst/>
          </a:prstGeom>
        </p:spPr>
        <p:txBody>
          <a:bodyPr wrap="square">
            <a:spAutoFit/>
          </a:bodyPr>
          <a:lstStyle/>
          <a:p>
            <a:r>
              <a:rPr lang="pl-PL" dirty="0" smtClean="0"/>
              <a:t>1996 / 2000</a:t>
            </a:r>
            <a:endParaRPr lang="pl-PL" dirty="0"/>
          </a:p>
        </p:txBody>
      </p:sp>
      <p:pic>
        <p:nvPicPr>
          <p:cNvPr id="291842" name="Picture 2" descr="D:\Moje dokumenty\__praca\prezentacje\20130404 - univ\src\book-patterns-enterprise.jpg"/>
          <p:cNvPicPr>
            <a:picLocks noChangeAspect="1" noChangeArrowheads="1"/>
          </p:cNvPicPr>
          <p:nvPr/>
        </p:nvPicPr>
        <p:blipFill>
          <a:blip r:embed="rId4" cstate="print"/>
          <a:srcRect/>
          <a:stretch>
            <a:fillRect/>
          </a:stretch>
        </p:blipFill>
        <p:spPr bwMode="auto">
          <a:xfrm>
            <a:off x="3986212" y="1636157"/>
            <a:ext cx="3139193" cy="3933825"/>
          </a:xfrm>
          <a:prstGeom prst="rect">
            <a:avLst/>
          </a:prstGeom>
          <a:noFill/>
        </p:spPr>
      </p:pic>
      <p:sp>
        <p:nvSpPr>
          <p:cNvPr id="8" name="Prostokąt 7"/>
          <p:cNvSpPr/>
          <p:nvPr/>
        </p:nvSpPr>
        <p:spPr>
          <a:xfrm>
            <a:off x="6349119" y="5569982"/>
            <a:ext cx="1023936" cy="369332"/>
          </a:xfrm>
          <a:prstGeom prst="rect">
            <a:avLst/>
          </a:prstGeom>
        </p:spPr>
        <p:txBody>
          <a:bodyPr wrap="square">
            <a:spAutoFit/>
          </a:bodyPr>
          <a:lstStyle/>
          <a:p>
            <a:r>
              <a:rPr lang="pl-PL" dirty="0" smtClean="0"/>
              <a:t>2002</a:t>
            </a:r>
            <a:endParaRPr lang="pl-PL" dirty="0"/>
          </a:p>
        </p:txBody>
      </p:sp>
      <p:pic>
        <p:nvPicPr>
          <p:cNvPr id="293890" name="Picture 2" descr="D:\Moje dokumenty\__praca\prezentacje\20130404 - univ\src\boko-gof.jpg"/>
          <p:cNvPicPr>
            <a:picLocks noChangeAspect="1" noChangeArrowheads="1"/>
          </p:cNvPicPr>
          <p:nvPr/>
        </p:nvPicPr>
        <p:blipFill>
          <a:blip r:embed="rId5" cstate="print"/>
          <a:srcRect/>
          <a:stretch>
            <a:fillRect/>
          </a:stretch>
        </p:blipFill>
        <p:spPr bwMode="auto">
          <a:xfrm>
            <a:off x="5580496" y="2237772"/>
            <a:ext cx="3089817" cy="3862991"/>
          </a:xfrm>
          <a:prstGeom prst="rect">
            <a:avLst/>
          </a:prstGeom>
          <a:noFill/>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0818" name="Picture 2" descr="D:\Moje dokumenty\__praca\prezentacje\20130404 - univ\src\book-tdd.jpg"/>
          <p:cNvPicPr>
            <a:picLocks noChangeAspect="1" noChangeArrowheads="1"/>
          </p:cNvPicPr>
          <p:nvPr/>
        </p:nvPicPr>
        <p:blipFill>
          <a:blip r:embed="rId3" cstate="print"/>
          <a:srcRect/>
          <a:stretch>
            <a:fillRect/>
          </a:stretch>
        </p:blipFill>
        <p:spPr bwMode="auto">
          <a:xfrm>
            <a:off x="595312" y="1790700"/>
            <a:ext cx="2721141" cy="3409950"/>
          </a:xfrm>
          <a:prstGeom prst="rect">
            <a:avLst/>
          </a:prstGeom>
          <a:noFill/>
        </p:spPr>
      </p:pic>
      <p:sp>
        <p:nvSpPr>
          <p:cNvPr id="15" name="Prostokąt 14"/>
          <p:cNvSpPr/>
          <p:nvPr/>
        </p:nvSpPr>
        <p:spPr>
          <a:xfrm>
            <a:off x="595312" y="5200650"/>
            <a:ext cx="947737" cy="369332"/>
          </a:xfrm>
          <a:prstGeom prst="rect">
            <a:avLst/>
          </a:prstGeom>
        </p:spPr>
        <p:txBody>
          <a:bodyPr wrap="square">
            <a:spAutoFit/>
          </a:bodyPr>
          <a:lstStyle/>
          <a:p>
            <a:r>
              <a:rPr lang="pl-PL" dirty="0" smtClean="0"/>
              <a:t>2002</a:t>
            </a:r>
            <a:endParaRPr lang="pl-PL" dirty="0"/>
          </a:p>
        </p:txBody>
      </p:sp>
      <p:pic>
        <p:nvPicPr>
          <p:cNvPr id="290819" name="Picture 3" descr="D:\Moje dokumenty\__praca\prezentacje\20130404 - univ\src\book-posa.jpg"/>
          <p:cNvPicPr>
            <a:picLocks noChangeAspect="1" noChangeArrowheads="1"/>
          </p:cNvPicPr>
          <p:nvPr/>
        </p:nvPicPr>
        <p:blipFill>
          <a:blip r:embed="rId4" cstate="print"/>
          <a:srcRect/>
          <a:stretch>
            <a:fillRect/>
          </a:stretch>
        </p:blipFill>
        <p:spPr bwMode="auto">
          <a:xfrm>
            <a:off x="1887703" y="2166938"/>
            <a:ext cx="2857500" cy="3933825"/>
          </a:xfrm>
          <a:prstGeom prst="rect">
            <a:avLst/>
          </a:prstGeom>
          <a:noFill/>
        </p:spPr>
      </p:pic>
      <p:sp>
        <p:nvSpPr>
          <p:cNvPr id="17" name="Prostokąt 16"/>
          <p:cNvSpPr/>
          <p:nvPr/>
        </p:nvSpPr>
        <p:spPr>
          <a:xfrm>
            <a:off x="1887704" y="6100763"/>
            <a:ext cx="1428750" cy="369332"/>
          </a:xfrm>
          <a:prstGeom prst="rect">
            <a:avLst/>
          </a:prstGeom>
        </p:spPr>
        <p:txBody>
          <a:bodyPr wrap="square">
            <a:spAutoFit/>
          </a:bodyPr>
          <a:lstStyle/>
          <a:p>
            <a:r>
              <a:rPr lang="pl-PL" dirty="0" smtClean="0"/>
              <a:t>1996 / 2000</a:t>
            </a:r>
            <a:endParaRPr lang="pl-PL" dirty="0"/>
          </a:p>
        </p:txBody>
      </p:sp>
      <p:pic>
        <p:nvPicPr>
          <p:cNvPr id="291842" name="Picture 2" descr="D:\Moje dokumenty\__praca\prezentacje\20130404 - univ\src\book-patterns-enterprise.jpg"/>
          <p:cNvPicPr>
            <a:picLocks noChangeAspect="1" noChangeArrowheads="1"/>
          </p:cNvPicPr>
          <p:nvPr/>
        </p:nvPicPr>
        <p:blipFill>
          <a:blip r:embed="rId5" cstate="print"/>
          <a:srcRect/>
          <a:stretch>
            <a:fillRect/>
          </a:stretch>
        </p:blipFill>
        <p:spPr bwMode="auto">
          <a:xfrm>
            <a:off x="3986212" y="1636157"/>
            <a:ext cx="3139193" cy="3933825"/>
          </a:xfrm>
          <a:prstGeom prst="rect">
            <a:avLst/>
          </a:prstGeom>
          <a:noFill/>
        </p:spPr>
      </p:pic>
      <p:sp>
        <p:nvSpPr>
          <p:cNvPr id="8" name="Prostokąt 7"/>
          <p:cNvSpPr/>
          <p:nvPr/>
        </p:nvSpPr>
        <p:spPr>
          <a:xfrm>
            <a:off x="6349119" y="5569982"/>
            <a:ext cx="1023936" cy="369332"/>
          </a:xfrm>
          <a:prstGeom prst="rect">
            <a:avLst/>
          </a:prstGeom>
        </p:spPr>
        <p:txBody>
          <a:bodyPr wrap="square">
            <a:spAutoFit/>
          </a:bodyPr>
          <a:lstStyle/>
          <a:p>
            <a:r>
              <a:rPr lang="pl-PL" dirty="0" smtClean="0"/>
              <a:t>2002</a:t>
            </a:r>
            <a:endParaRPr lang="pl-PL" dirty="0"/>
          </a:p>
        </p:txBody>
      </p:sp>
      <p:pic>
        <p:nvPicPr>
          <p:cNvPr id="293890" name="Picture 2" descr="D:\Moje dokumenty\__praca\prezentacje\20130404 - univ\src\boko-gof.jpg"/>
          <p:cNvPicPr>
            <a:picLocks noChangeAspect="1" noChangeArrowheads="1"/>
          </p:cNvPicPr>
          <p:nvPr/>
        </p:nvPicPr>
        <p:blipFill>
          <a:blip r:embed="rId6" cstate="print"/>
          <a:srcRect/>
          <a:stretch>
            <a:fillRect/>
          </a:stretch>
        </p:blipFill>
        <p:spPr bwMode="auto">
          <a:xfrm>
            <a:off x="5580496" y="2237772"/>
            <a:ext cx="3089817" cy="3862991"/>
          </a:xfrm>
          <a:prstGeom prst="rect">
            <a:avLst/>
          </a:prstGeom>
          <a:noFill/>
        </p:spPr>
      </p:pic>
      <p:sp>
        <p:nvSpPr>
          <p:cNvPr id="12" name="Prostokąt 11"/>
          <p:cNvSpPr/>
          <p:nvPr/>
        </p:nvSpPr>
        <p:spPr>
          <a:xfrm>
            <a:off x="7970226" y="6100763"/>
            <a:ext cx="947737" cy="369332"/>
          </a:xfrm>
          <a:prstGeom prst="rect">
            <a:avLst/>
          </a:prstGeom>
        </p:spPr>
        <p:txBody>
          <a:bodyPr wrap="square">
            <a:spAutoFit/>
          </a:bodyPr>
          <a:lstStyle/>
          <a:p>
            <a:r>
              <a:rPr lang="pl-PL" dirty="0" smtClean="0"/>
              <a:t>1994</a:t>
            </a:r>
            <a:endParaRPr lang="pl-PL"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4914" name="Picture 2" descr="D:\Moje dokumenty\__praca\prezentacje\20130404 - univ\src\coursera-posa.png"/>
          <p:cNvPicPr>
            <a:picLocks noChangeAspect="1" noChangeArrowheads="1"/>
          </p:cNvPicPr>
          <p:nvPr/>
        </p:nvPicPr>
        <p:blipFill>
          <a:blip r:embed="rId2" cstate="print"/>
          <a:srcRect b="33186"/>
          <a:stretch>
            <a:fillRect/>
          </a:stretch>
        </p:blipFill>
        <p:spPr bwMode="auto">
          <a:xfrm>
            <a:off x="-314325" y="1092200"/>
            <a:ext cx="10306050" cy="5765800"/>
          </a:xfrm>
          <a:prstGeom prst="rect">
            <a:avLst/>
          </a:prstGeom>
          <a:noFill/>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Jak żyć?</a:t>
            </a:r>
            <a:endParaRPr lang="pl-PL" dirty="0"/>
          </a:p>
        </p:txBody>
      </p:sp>
      <p:pic>
        <p:nvPicPr>
          <p:cNvPr id="295938" name="Picture 2" descr="D:\Moje dokumenty\__praca\prezentacje\20130404 - univ\src\coursera-scala.png"/>
          <p:cNvPicPr>
            <a:picLocks noChangeAspect="1" noChangeArrowheads="1"/>
          </p:cNvPicPr>
          <p:nvPr/>
        </p:nvPicPr>
        <p:blipFill>
          <a:blip r:embed="rId3" cstate="print"/>
          <a:srcRect b="21691"/>
          <a:stretch>
            <a:fillRect/>
          </a:stretch>
        </p:blipFill>
        <p:spPr bwMode="auto">
          <a:xfrm>
            <a:off x="-304800" y="1092200"/>
            <a:ext cx="10296525" cy="5765800"/>
          </a:xfrm>
          <a:prstGeom prst="rect">
            <a:avLst/>
          </a:prstGeom>
          <a:noFill/>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marchwicki\Desktop\prezentacja\ShuHaRi.png"/>
          <p:cNvPicPr>
            <a:picLocks noChangeAspect="1" noChangeArrowheads="1"/>
          </p:cNvPicPr>
          <p:nvPr/>
        </p:nvPicPr>
        <p:blipFill>
          <a:blip r:embed="rId3" cstate="print"/>
          <a:srcRect/>
          <a:stretch>
            <a:fillRect/>
          </a:stretch>
        </p:blipFill>
        <p:spPr bwMode="auto">
          <a:xfrm>
            <a:off x="1104847" y="1866900"/>
            <a:ext cx="6743753" cy="2895600"/>
          </a:xfrm>
          <a:prstGeom prst="rect">
            <a:avLst/>
          </a:prstGeom>
          <a:noFill/>
        </p:spPr>
      </p:pic>
      <p:sp>
        <p:nvSpPr>
          <p:cNvPr id="7" name="Prostokąt 6"/>
          <p:cNvSpPr/>
          <p:nvPr/>
        </p:nvSpPr>
        <p:spPr>
          <a:xfrm>
            <a:off x="2240642" y="634086"/>
            <a:ext cx="4647426" cy="1200329"/>
          </a:xfrm>
          <a:prstGeom prst="rect">
            <a:avLst/>
          </a:prstGeom>
        </p:spPr>
        <p:txBody>
          <a:bodyPr wrap="none">
            <a:spAutoFit/>
          </a:bodyPr>
          <a:lstStyle/>
          <a:p>
            <a:r>
              <a:rPr lang="pl-PL" sz="7200" b="1" dirty="0" err="1" smtClean="0"/>
              <a:t>Shu-Ha-Ri</a:t>
            </a:r>
            <a:endParaRPr lang="pl-PL" sz="7200" b="1"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marchwicki\Desktop\prezentacja\ShuHaRi.png"/>
          <p:cNvPicPr>
            <a:picLocks noChangeAspect="1" noChangeArrowheads="1"/>
          </p:cNvPicPr>
          <p:nvPr/>
        </p:nvPicPr>
        <p:blipFill>
          <a:blip r:embed="rId3" cstate="print"/>
          <a:srcRect/>
          <a:stretch>
            <a:fillRect/>
          </a:stretch>
        </p:blipFill>
        <p:spPr bwMode="auto">
          <a:xfrm>
            <a:off x="1104847" y="1866900"/>
            <a:ext cx="6743753" cy="2895600"/>
          </a:xfrm>
          <a:prstGeom prst="rect">
            <a:avLst/>
          </a:prstGeom>
          <a:noFill/>
        </p:spPr>
      </p:pic>
      <p:sp>
        <p:nvSpPr>
          <p:cNvPr id="4" name="pole tekstowe 3"/>
          <p:cNvSpPr txBox="1"/>
          <p:nvPr/>
        </p:nvSpPr>
        <p:spPr>
          <a:xfrm>
            <a:off x="2559050" y="5130800"/>
            <a:ext cx="3953005" cy="984885"/>
          </a:xfrm>
          <a:prstGeom prst="rect">
            <a:avLst/>
          </a:prstGeom>
          <a:noFill/>
        </p:spPr>
        <p:txBody>
          <a:bodyPr wrap="none" lIns="0" tIns="0" rIns="0" bIns="0" rtlCol="0">
            <a:spAutoFit/>
          </a:bodyPr>
          <a:lstStyle/>
          <a:p>
            <a:pPr algn="ctr"/>
            <a:r>
              <a:rPr lang="pl-PL" sz="3200" b="1" dirty="0" err="1" smtClean="0"/>
              <a:t>jmarchwicki@ydp</a:t>
            </a:r>
            <a:r>
              <a:rPr lang="pl-PL" sz="3200" b="1" dirty="0" smtClean="0"/>
              <a:t>.</a:t>
            </a:r>
            <a:r>
              <a:rPr lang="en-US" sz="3200" b="1" dirty="0" smtClean="0"/>
              <a:t>pl</a:t>
            </a:r>
            <a:endParaRPr lang="pl-PL" sz="3200" b="1" dirty="0" smtClean="0"/>
          </a:p>
          <a:p>
            <a:pPr algn="ctr"/>
            <a:r>
              <a:rPr lang="en-US" sz="3200" b="1" dirty="0" smtClean="0"/>
              <a:t>twitter: </a:t>
            </a:r>
            <a:r>
              <a:rPr lang="pl-PL" sz="3200" b="1" dirty="0" smtClean="0"/>
              <a:t>@</a:t>
            </a:r>
            <a:r>
              <a:rPr lang="pl-PL" sz="3200" b="1" dirty="0" err="1" smtClean="0"/>
              <a:t>kubem</a:t>
            </a:r>
            <a:endParaRPr lang="en-US" sz="3200" b="1" dirty="0" smtClean="0"/>
          </a:p>
        </p:txBody>
      </p:sp>
      <p:sp>
        <p:nvSpPr>
          <p:cNvPr id="5" name="Prostokąt 4"/>
          <p:cNvSpPr/>
          <p:nvPr/>
        </p:nvSpPr>
        <p:spPr>
          <a:xfrm>
            <a:off x="2240642" y="634086"/>
            <a:ext cx="4647426" cy="1200329"/>
          </a:xfrm>
          <a:prstGeom prst="rect">
            <a:avLst/>
          </a:prstGeom>
        </p:spPr>
        <p:txBody>
          <a:bodyPr wrap="none">
            <a:spAutoFit/>
          </a:bodyPr>
          <a:lstStyle/>
          <a:p>
            <a:r>
              <a:rPr lang="pl-PL" sz="7200" b="1" dirty="0" err="1" smtClean="0"/>
              <a:t>Shu-Ha-Ri</a:t>
            </a:r>
            <a:endParaRPr lang="pl-PL" sz="72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I po co to wszystko?</a:t>
            </a:r>
            <a:endParaRPr lang="pl-PL" dirty="0"/>
          </a:p>
        </p:txBody>
      </p:sp>
      <p:sp>
        <p:nvSpPr>
          <p:cNvPr id="6" name="Symbol zastępczy zawartości 5"/>
          <p:cNvSpPr>
            <a:spLocks noGrp="1"/>
          </p:cNvSpPr>
          <p:nvPr>
            <p:ph idx="1"/>
          </p:nvPr>
        </p:nvSpPr>
        <p:spPr/>
        <p:txBody>
          <a:bodyPr/>
          <a:lstStyle/>
          <a:p>
            <a:pPr algn="ctr">
              <a:buNone/>
            </a:pPr>
            <a:r>
              <a:rPr lang="pl-PL" sz="4400" dirty="0" smtClean="0"/>
              <a:t>Bo software to nasze hobby</a:t>
            </a:r>
          </a:p>
          <a:p>
            <a:pPr algn="ctr">
              <a:buNone/>
            </a:pPr>
            <a:r>
              <a:rPr lang="pl-PL" sz="4400" dirty="0" smtClean="0"/>
              <a:t>fach</a:t>
            </a:r>
            <a:endParaRPr lang="pl-PL" sz="4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I po co to wszystko?</a:t>
            </a:r>
            <a:endParaRPr lang="pl-PL" dirty="0"/>
          </a:p>
        </p:txBody>
      </p:sp>
      <p:sp>
        <p:nvSpPr>
          <p:cNvPr id="6" name="Symbol zastępczy zawartości 5"/>
          <p:cNvSpPr>
            <a:spLocks noGrp="1"/>
          </p:cNvSpPr>
          <p:nvPr>
            <p:ph idx="1"/>
          </p:nvPr>
        </p:nvSpPr>
        <p:spPr/>
        <p:txBody>
          <a:bodyPr/>
          <a:lstStyle/>
          <a:p>
            <a:pPr algn="ctr">
              <a:buNone/>
            </a:pPr>
            <a:r>
              <a:rPr lang="pl-PL" sz="4400" dirty="0" smtClean="0"/>
              <a:t>Bo software to nasze hobby</a:t>
            </a:r>
          </a:p>
          <a:p>
            <a:pPr algn="ctr">
              <a:buNone/>
            </a:pPr>
            <a:r>
              <a:rPr lang="pl-PL" sz="4400" dirty="0" smtClean="0"/>
              <a:t>fach</a:t>
            </a:r>
          </a:p>
          <a:p>
            <a:pPr algn="ctr">
              <a:buNone/>
            </a:pPr>
            <a:r>
              <a:rPr lang="pl-PL" sz="4400" dirty="0" smtClean="0"/>
              <a:t>zawód</a:t>
            </a:r>
            <a:endParaRPr lang="pl-PL" sz="4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I po co to wszystko?</a:t>
            </a:r>
            <a:endParaRPr lang="pl-PL" dirty="0"/>
          </a:p>
        </p:txBody>
      </p:sp>
      <p:sp>
        <p:nvSpPr>
          <p:cNvPr id="6" name="Symbol zastępczy zawartości 5"/>
          <p:cNvSpPr>
            <a:spLocks noGrp="1"/>
          </p:cNvSpPr>
          <p:nvPr>
            <p:ph idx="1"/>
          </p:nvPr>
        </p:nvSpPr>
        <p:spPr/>
        <p:txBody>
          <a:bodyPr/>
          <a:lstStyle/>
          <a:p>
            <a:pPr algn="ctr">
              <a:buNone/>
            </a:pPr>
            <a:r>
              <a:rPr lang="pl-PL" sz="4400" dirty="0" smtClean="0"/>
              <a:t>Bo software to nasze hobby</a:t>
            </a:r>
          </a:p>
          <a:p>
            <a:pPr algn="ctr">
              <a:buNone/>
            </a:pPr>
            <a:r>
              <a:rPr lang="pl-PL" sz="4400" dirty="0" smtClean="0"/>
              <a:t>fach</a:t>
            </a:r>
          </a:p>
          <a:p>
            <a:pPr algn="ctr">
              <a:buNone/>
            </a:pPr>
            <a:r>
              <a:rPr lang="pl-PL" sz="4400" dirty="0" smtClean="0"/>
              <a:t>zawód</a:t>
            </a:r>
          </a:p>
          <a:p>
            <a:pPr algn="ctr">
              <a:buNone/>
            </a:pPr>
            <a:r>
              <a:rPr lang="pl-PL" sz="4400" dirty="0" smtClean="0"/>
              <a:t>przyjemność</a:t>
            </a:r>
            <a:endParaRPr lang="pl-PL" sz="4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I po co to wszystko?</a:t>
            </a:r>
            <a:endParaRPr lang="pl-PL" dirty="0"/>
          </a:p>
        </p:txBody>
      </p:sp>
      <p:sp>
        <p:nvSpPr>
          <p:cNvPr id="6" name="Symbol zastępczy zawartości 5"/>
          <p:cNvSpPr>
            <a:spLocks noGrp="1"/>
          </p:cNvSpPr>
          <p:nvPr>
            <p:ph idx="1"/>
          </p:nvPr>
        </p:nvSpPr>
        <p:spPr/>
        <p:txBody>
          <a:bodyPr/>
          <a:lstStyle/>
          <a:p>
            <a:pPr algn="ctr">
              <a:buNone/>
            </a:pPr>
            <a:r>
              <a:rPr lang="pl-PL" sz="4400" dirty="0" smtClean="0"/>
              <a:t>bo płacą nam za pisanie dokumentacji</a:t>
            </a:r>
          </a:p>
          <a:p>
            <a:pPr algn="ctr">
              <a:buNone/>
            </a:pPr>
            <a:r>
              <a:rPr lang="pl-PL" sz="4400" dirty="0" smtClean="0"/>
              <a:t>pisanie kodu to przyjemność</a:t>
            </a:r>
            <a:endParaRPr lang="pl-PL" sz="4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Więc czym jest jakość</a:t>
            </a:r>
            <a:endParaRPr lang="pl-PL" dirty="0"/>
          </a:p>
        </p:txBody>
      </p:sp>
      <p:cxnSp>
        <p:nvCxnSpPr>
          <p:cNvPr id="9" name="Łącznik prosty ze strzałką 8"/>
          <p:cNvCxnSpPr/>
          <p:nvPr/>
        </p:nvCxnSpPr>
        <p:spPr>
          <a:xfrm rot="16200000" flipH="1">
            <a:off x="5181600" y="2819400"/>
            <a:ext cx="1466850" cy="131445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p:cNvCxnSpPr/>
          <p:nvPr/>
        </p:nvCxnSpPr>
        <p:spPr>
          <a:xfrm rot="5400000">
            <a:off x="2347912" y="2919414"/>
            <a:ext cx="1466850" cy="111442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pole tekstowe 13"/>
          <p:cNvSpPr txBox="1"/>
          <p:nvPr/>
        </p:nvSpPr>
        <p:spPr>
          <a:xfrm>
            <a:off x="1466850" y="4514850"/>
            <a:ext cx="1957267" cy="492443"/>
          </a:xfrm>
          <a:prstGeom prst="rect">
            <a:avLst/>
          </a:prstGeom>
          <a:noFill/>
        </p:spPr>
        <p:txBody>
          <a:bodyPr wrap="none" lIns="0" tIns="0" rIns="0" bIns="0" rtlCol="0">
            <a:spAutoFit/>
          </a:bodyPr>
          <a:lstStyle/>
          <a:p>
            <a:r>
              <a:rPr lang="pl-PL" sz="3200" b="1" dirty="0" smtClean="0"/>
              <a:t>Dla kogoś</a:t>
            </a:r>
          </a:p>
        </p:txBody>
      </p:sp>
      <p:sp>
        <p:nvSpPr>
          <p:cNvPr id="15" name="pole tekstowe 14"/>
          <p:cNvSpPr txBox="1"/>
          <p:nvPr/>
        </p:nvSpPr>
        <p:spPr>
          <a:xfrm>
            <a:off x="5616058" y="4514850"/>
            <a:ext cx="1912383" cy="492443"/>
          </a:xfrm>
          <a:prstGeom prst="rect">
            <a:avLst/>
          </a:prstGeom>
          <a:noFill/>
        </p:spPr>
        <p:txBody>
          <a:bodyPr wrap="none" lIns="0" tIns="0" rIns="0" bIns="0" rtlCol="0">
            <a:spAutoFit/>
          </a:bodyPr>
          <a:lstStyle/>
          <a:p>
            <a:r>
              <a:rPr lang="pl-PL" sz="3200" b="1" dirty="0" smtClean="0"/>
              <a:t>Dla siebie</a:t>
            </a:r>
          </a:p>
        </p:txBody>
      </p:sp>
      <p:sp>
        <p:nvSpPr>
          <p:cNvPr id="16" name="pole tekstowe 15"/>
          <p:cNvSpPr txBox="1"/>
          <p:nvPr/>
        </p:nvSpPr>
        <p:spPr>
          <a:xfrm>
            <a:off x="2152650" y="1866900"/>
            <a:ext cx="4893968" cy="677108"/>
          </a:xfrm>
          <a:prstGeom prst="rect">
            <a:avLst/>
          </a:prstGeom>
          <a:noFill/>
        </p:spPr>
        <p:txBody>
          <a:bodyPr wrap="none" lIns="0" tIns="0" rIns="0" bIns="0" rtlCol="0">
            <a:spAutoFit/>
          </a:bodyPr>
          <a:lstStyle/>
          <a:p>
            <a:r>
              <a:rPr lang="pl-PL" sz="4400" b="1" dirty="0" smtClean="0"/>
              <a:t>Dla kogo pracuje?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Więc czym jest jakość</a:t>
            </a:r>
            <a:endParaRPr lang="pl-PL" dirty="0"/>
          </a:p>
        </p:txBody>
      </p:sp>
      <p:cxnSp>
        <p:nvCxnSpPr>
          <p:cNvPr id="9" name="Łącznik prosty ze strzałką 8"/>
          <p:cNvCxnSpPr/>
          <p:nvPr/>
        </p:nvCxnSpPr>
        <p:spPr>
          <a:xfrm rot="16200000" flipH="1">
            <a:off x="5181600" y="2819400"/>
            <a:ext cx="1466850" cy="1314450"/>
          </a:xfrm>
          <a:prstGeom prst="straightConnector1">
            <a:avLst/>
          </a:prstGeom>
          <a:ln w="571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p:cNvCxnSpPr/>
          <p:nvPr/>
        </p:nvCxnSpPr>
        <p:spPr>
          <a:xfrm rot="5400000">
            <a:off x="2347912" y="2919414"/>
            <a:ext cx="1466850" cy="111442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pole tekstowe 13"/>
          <p:cNvSpPr txBox="1"/>
          <p:nvPr/>
        </p:nvSpPr>
        <p:spPr>
          <a:xfrm>
            <a:off x="1466850" y="4514850"/>
            <a:ext cx="1957267" cy="492443"/>
          </a:xfrm>
          <a:prstGeom prst="rect">
            <a:avLst/>
          </a:prstGeom>
          <a:noFill/>
        </p:spPr>
        <p:txBody>
          <a:bodyPr wrap="none" lIns="0" tIns="0" rIns="0" bIns="0" rtlCol="0">
            <a:spAutoFit/>
          </a:bodyPr>
          <a:lstStyle/>
          <a:p>
            <a:r>
              <a:rPr lang="pl-PL" sz="3200" b="1" dirty="0" smtClean="0"/>
              <a:t>Dla kogoś</a:t>
            </a:r>
          </a:p>
        </p:txBody>
      </p:sp>
      <p:sp>
        <p:nvSpPr>
          <p:cNvPr id="15" name="pole tekstowe 14"/>
          <p:cNvSpPr txBox="1"/>
          <p:nvPr/>
        </p:nvSpPr>
        <p:spPr>
          <a:xfrm>
            <a:off x="5616058" y="4514850"/>
            <a:ext cx="1912383" cy="492443"/>
          </a:xfrm>
          <a:prstGeom prst="rect">
            <a:avLst/>
          </a:prstGeom>
          <a:noFill/>
          <a:ln>
            <a:noFill/>
          </a:ln>
        </p:spPr>
        <p:txBody>
          <a:bodyPr wrap="none" lIns="0" tIns="0" rIns="0" bIns="0" rtlCol="0">
            <a:spAutoFit/>
          </a:bodyPr>
          <a:lstStyle/>
          <a:p>
            <a:r>
              <a:rPr lang="pl-PL" sz="3200" b="1" dirty="0" smtClean="0">
                <a:solidFill>
                  <a:schemeClr val="bg1">
                    <a:lumMod val="65000"/>
                  </a:schemeClr>
                </a:solidFill>
              </a:rPr>
              <a:t>Dla siebie</a:t>
            </a:r>
          </a:p>
        </p:txBody>
      </p:sp>
      <p:sp>
        <p:nvSpPr>
          <p:cNvPr id="16" name="pole tekstowe 15"/>
          <p:cNvSpPr txBox="1"/>
          <p:nvPr/>
        </p:nvSpPr>
        <p:spPr>
          <a:xfrm>
            <a:off x="2152650" y="1866900"/>
            <a:ext cx="4893968" cy="677108"/>
          </a:xfrm>
          <a:prstGeom prst="rect">
            <a:avLst/>
          </a:prstGeom>
          <a:noFill/>
        </p:spPr>
        <p:txBody>
          <a:bodyPr wrap="none" lIns="0" tIns="0" rIns="0" bIns="0" rtlCol="0">
            <a:spAutoFit/>
          </a:bodyPr>
          <a:lstStyle/>
          <a:p>
            <a:r>
              <a:rPr lang="pl-PL" sz="4400" b="1" dirty="0" smtClean="0"/>
              <a:t>Dla kogo pracuje?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ytuł 43"/>
          <p:cNvSpPr>
            <a:spLocks noGrp="1"/>
          </p:cNvSpPr>
          <p:nvPr>
            <p:ph type="title"/>
          </p:nvPr>
        </p:nvSpPr>
        <p:spPr/>
        <p:txBody>
          <a:bodyPr/>
          <a:lstStyle/>
          <a:p>
            <a:r>
              <a:rPr lang="pl-PL" dirty="0" smtClean="0"/>
              <a:t>Na początek</a:t>
            </a:r>
            <a:endParaRPr lang="pl-PL"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zawartości 7"/>
          <p:cNvSpPr>
            <a:spLocks noGrp="1"/>
          </p:cNvSpPr>
          <p:nvPr>
            <p:ph idx="1"/>
          </p:nvPr>
        </p:nvSpPr>
        <p:spPr/>
        <p:txBody>
          <a:bodyPr/>
          <a:lstStyle/>
          <a:p>
            <a:pPr algn="ctr">
              <a:buNone/>
            </a:pPr>
            <a:r>
              <a:rPr lang="pl-PL" sz="3600" i="1" dirty="0" smtClean="0"/>
              <a:t>„Jakość (jak piękno) jest sądem wartościującym, wyrażonym przez użytkownika. Jeśli nie ma takiego użytkownika – nie ma takiego sądu”</a:t>
            </a:r>
          </a:p>
          <a:p>
            <a:pPr algn="r">
              <a:buNone/>
            </a:pPr>
            <a:r>
              <a:rPr lang="pl-PL" sz="2400" i="1" dirty="0" smtClean="0"/>
              <a:t>Platon</a:t>
            </a:r>
            <a:endParaRPr lang="pl-PL" sz="2400" i="1" dirty="0"/>
          </a:p>
        </p:txBody>
      </p:sp>
      <p:sp>
        <p:nvSpPr>
          <p:cNvPr id="5" name="Tytuł 4"/>
          <p:cNvSpPr>
            <a:spLocks noGrp="1"/>
          </p:cNvSpPr>
          <p:nvPr>
            <p:ph type="title"/>
          </p:nvPr>
        </p:nvSpPr>
        <p:spPr/>
        <p:txBody>
          <a:bodyPr/>
          <a:lstStyle/>
          <a:p>
            <a:r>
              <a:rPr lang="pl-PL" dirty="0" smtClean="0"/>
              <a:t>Więc czym jest jakość</a:t>
            </a:r>
            <a:endParaRPr lang="pl-PL"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Więc czym jest jakość</a:t>
            </a:r>
            <a:endParaRPr lang="pl-PL" dirty="0"/>
          </a:p>
        </p:txBody>
      </p:sp>
      <p:cxnSp>
        <p:nvCxnSpPr>
          <p:cNvPr id="9" name="Łącznik prosty ze strzałką 8"/>
          <p:cNvCxnSpPr/>
          <p:nvPr/>
        </p:nvCxnSpPr>
        <p:spPr>
          <a:xfrm rot="16200000" flipH="1">
            <a:off x="5181600" y="2819400"/>
            <a:ext cx="1466850" cy="131445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p:cNvCxnSpPr/>
          <p:nvPr/>
        </p:nvCxnSpPr>
        <p:spPr>
          <a:xfrm rot="5400000">
            <a:off x="2347912" y="2919414"/>
            <a:ext cx="1466850" cy="1114425"/>
          </a:xfrm>
          <a:prstGeom prst="straightConnector1">
            <a:avLst/>
          </a:prstGeom>
          <a:ln w="571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pole tekstowe 13"/>
          <p:cNvSpPr txBox="1"/>
          <p:nvPr/>
        </p:nvSpPr>
        <p:spPr>
          <a:xfrm>
            <a:off x="1466850" y="4514850"/>
            <a:ext cx="1957267" cy="492443"/>
          </a:xfrm>
          <a:prstGeom prst="rect">
            <a:avLst/>
          </a:prstGeom>
          <a:noFill/>
        </p:spPr>
        <p:txBody>
          <a:bodyPr wrap="none" lIns="0" tIns="0" rIns="0" bIns="0" rtlCol="0">
            <a:spAutoFit/>
          </a:bodyPr>
          <a:lstStyle/>
          <a:p>
            <a:r>
              <a:rPr lang="pl-PL" sz="3200" b="1" dirty="0" smtClean="0">
                <a:solidFill>
                  <a:schemeClr val="bg1">
                    <a:lumMod val="65000"/>
                  </a:schemeClr>
                </a:solidFill>
              </a:rPr>
              <a:t>Dla kogoś</a:t>
            </a:r>
          </a:p>
        </p:txBody>
      </p:sp>
      <p:sp>
        <p:nvSpPr>
          <p:cNvPr id="15" name="pole tekstowe 14"/>
          <p:cNvSpPr txBox="1"/>
          <p:nvPr/>
        </p:nvSpPr>
        <p:spPr>
          <a:xfrm>
            <a:off x="5616058" y="4514850"/>
            <a:ext cx="1912383" cy="492443"/>
          </a:xfrm>
          <a:prstGeom prst="rect">
            <a:avLst/>
          </a:prstGeom>
          <a:noFill/>
          <a:ln>
            <a:noFill/>
          </a:ln>
        </p:spPr>
        <p:txBody>
          <a:bodyPr wrap="none" lIns="0" tIns="0" rIns="0" bIns="0" rtlCol="0">
            <a:spAutoFit/>
          </a:bodyPr>
          <a:lstStyle/>
          <a:p>
            <a:r>
              <a:rPr lang="pl-PL" sz="3200" b="1" dirty="0" smtClean="0"/>
              <a:t>Dla siebie</a:t>
            </a:r>
          </a:p>
        </p:txBody>
      </p:sp>
      <p:sp>
        <p:nvSpPr>
          <p:cNvPr id="16" name="pole tekstowe 15"/>
          <p:cNvSpPr txBox="1"/>
          <p:nvPr/>
        </p:nvSpPr>
        <p:spPr>
          <a:xfrm>
            <a:off x="2152650" y="1866900"/>
            <a:ext cx="4893968" cy="677108"/>
          </a:xfrm>
          <a:prstGeom prst="rect">
            <a:avLst/>
          </a:prstGeom>
          <a:noFill/>
        </p:spPr>
        <p:txBody>
          <a:bodyPr wrap="none" lIns="0" tIns="0" rIns="0" bIns="0" rtlCol="0">
            <a:spAutoFit/>
          </a:bodyPr>
          <a:lstStyle/>
          <a:p>
            <a:r>
              <a:rPr lang="pl-PL" sz="4400" b="1" dirty="0" smtClean="0"/>
              <a:t>Dla kogo pracuje?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zawartości 7"/>
          <p:cNvSpPr>
            <a:spLocks noGrp="1"/>
          </p:cNvSpPr>
          <p:nvPr>
            <p:ph idx="1"/>
          </p:nvPr>
        </p:nvSpPr>
        <p:spPr/>
        <p:txBody>
          <a:bodyPr/>
          <a:lstStyle/>
          <a:p>
            <a:pPr algn="ctr">
              <a:buNone/>
            </a:pPr>
            <a:r>
              <a:rPr lang="pl-PL" sz="6000" i="1" dirty="0" smtClean="0"/>
              <a:t>„</a:t>
            </a:r>
            <a:r>
              <a:rPr lang="pl-PL" sz="4400" i="1" dirty="0" smtClean="0"/>
              <a:t>Jakość to sposób myślenia, który powoduje, że stosuje się i bez przerwy poszukuje najlepszych rozwiązań”</a:t>
            </a:r>
          </a:p>
          <a:p>
            <a:pPr algn="r">
              <a:buNone/>
            </a:pPr>
            <a:r>
              <a:rPr lang="pl-PL" sz="2800" i="1" dirty="0" smtClean="0"/>
              <a:t>William Edwards </a:t>
            </a:r>
            <a:r>
              <a:rPr lang="pl-PL" sz="2800" i="1" dirty="0" err="1" smtClean="0"/>
              <a:t>Deming</a:t>
            </a:r>
            <a:endParaRPr lang="pl-PL" sz="2800" i="1" dirty="0" smtClean="0"/>
          </a:p>
          <a:p>
            <a:pPr algn="ctr">
              <a:buNone/>
            </a:pPr>
            <a:endParaRPr lang="pl-PL" sz="4400" i="1" dirty="0"/>
          </a:p>
        </p:txBody>
      </p:sp>
      <p:sp>
        <p:nvSpPr>
          <p:cNvPr id="5" name="Tytuł 4"/>
          <p:cNvSpPr>
            <a:spLocks noGrp="1"/>
          </p:cNvSpPr>
          <p:nvPr>
            <p:ph type="title"/>
          </p:nvPr>
        </p:nvSpPr>
        <p:spPr/>
        <p:txBody>
          <a:bodyPr/>
          <a:lstStyle/>
          <a:p>
            <a:r>
              <a:rPr lang="pl-PL" dirty="0" smtClean="0"/>
              <a:t>Więc czym jest jakość</a:t>
            </a:r>
            <a:endParaRPr lang="pl-PL"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a:p>
        </p:txBody>
      </p:sp>
      <p:sp>
        <p:nvSpPr>
          <p:cNvPr id="3" name="Tytuł 2"/>
          <p:cNvSpPr>
            <a:spLocks noGrp="1"/>
          </p:cNvSpPr>
          <p:nvPr>
            <p:ph type="title"/>
          </p:nvPr>
        </p:nvSpPr>
        <p:spPr/>
        <p:txBody>
          <a:bodyPr/>
          <a:lstStyle/>
          <a:p>
            <a:r>
              <a:rPr lang="pl-PL" dirty="0" smtClean="0"/>
              <a:t>Jak programować aby nie zwariować?</a:t>
            </a:r>
            <a:endParaRPr lang="pl-PL" dirty="0"/>
          </a:p>
        </p:txBody>
      </p:sp>
      <p:pic>
        <p:nvPicPr>
          <p:cNvPr id="4" name="Picture 4" descr="D:\Moje dokumenty\Dropbox\szkolenia\cleancode - ydp\c12e7671_shock-generatoreMeme-pa007world.jpg"/>
          <p:cNvPicPr>
            <a:picLocks noChangeAspect="1" noChangeArrowheads="1"/>
          </p:cNvPicPr>
          <p:nvPr/>
        </p:nvPicPr>
        <p:blipFill>
          <a:blip r:embed="rId2" cstate="print"/>
          <a:srcRect l="23656" r="3419" b="15926"/>
          <a:stretch>
            <a:fillRect/>
          </a:stretch>
        </p:blipFill>
        <p:spPr bwMode="auto">
          <a:xfrm>
            <a:off x="0" y="1092200"/>
            <a:ext cx="9144000" cy="57658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Czysty kod</a:t>
            </a:r>
            <a:endParaRPr lang="pl-P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Czysty kod</a:t>
            </a:r>
            <a:endParaRPr lang="pl-PL" dirty="0"/>
          </a:p>
        </p:txBody>
      </p:sp>
      <p:pic>
        <p:nvPicPr>
          <p:cNvPr id="4" name="Picture 2" descr="D:\Moje dokumenty\Dropbox\szkolenia\cleancode - ydp\sally-code-review.png"/>
          <p:cNvPicPr>
            <a:picLocks noChangeAspect="1" noChangeArrowheads="1"/>
          </p:cNvPicPr>
          <p:nvPr/>
        </p:nvPicPr>
        <p:blipFill>
          <a:blip r:embed="rId2" cstate="print"/>
          <a:srcRect/>
          <a:stretch>
            <a:fillRect/>
          </a:stretch>
        </p:blipFill>
        <p:spPr bwMode="auto">
          <a:xfrm>
            <a:off x="2457426" y="1314450"/>
            <a:ext cx="6406963" cy="5485732"/>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pPr>
              <a:spcBef>
                <a:spcPts val="0"/>
              </a:spcBef>
            </a:pPr>
            <a:r>
              <a:rPr lang="pl-PL" dirty="0" smtClean="0"/>
              <a:t>Uczymy się… bez wnikania w kontekst</a:t>
            </a:r>
          </a:p>
          <a:p>
            <a:pPr marL="971523" lvl="1" indent="-514350">
              <a:spcBef>
                <a:spcPts val="0"/>
              </a:spcBef>
              <a:buFont typeface="Wingdings" pitchFamily="2" charset="2"/>
              <a:buChar char="§"/>
            </a:pPr>
            <a:r>
              <a:rPr lang="pl-PL" sz="3200" dirty="0" smtClean="0"/>
              <a:t>Nazywaj zmienne w taki a taki sposób</a:t>
            </a:r>
          </a:p>
          <a:p>
            <a:pPr marL="971523" lvl="1" indent="-514350">
              <a:spcBef>
                <a:spcPts val="0"/>
              </a:spcBef>
              <a:buFont typeface="Wingdings" pitchFamily="2" charset="2"/>
              <a:buChar char="§"/>
            </a:pPr>
            <a:r>
              <a:rPr lang="pl-PL" sz="3200" dirty="0" smtClean="0"/>
              <a:t>Stosuj komentarze w takich a nie innych przypadkach</a:t>
            </a:r>
          </a:p>
          <a:p>
            <a:pPr marL="971523" lvl="1" indent="-514350">
              <a:spcBef>
                <a:spcPts val="0"/>
              </a:spcBef>
              <a:buFont typeface="Wingdings" pitchFamily="2" charset="2"/>
              <a:buChar char="§"/>
            </a:pPr>
            <a:r>
              <a:rPr lang="pl-PL" sz="3200" dirty="0" smtClean="0"/>
              <a:t>Dziel funkcje na części zgodnie z takimi a takimi zasadami</a:t>
            </a:r>
          </a:p>
          <a:p>
            <a:pPr>
              <a:spcBef>
                <a:spcPts val="0"/>
              </a:spcBef>
            </a:pPr>
            <a:r>
              <a:rPr lang="pl-PL" dirty="0" smtClean="0"/>
              <a:t>Z czasem zobaczymy że z czystym kodem lepiej się pracuje… tak po ludzku</a:t>
            </a:r>
          </a:p>
          <a:p>
            <a:pPr lvl="2">
              <a:spcBef>
                <a:spcPts val="0"/>
              </a:spcBef>
            </a:pPr>
            <a:endParaRPr lang="pl-PL" dirty="0" smtClean="0"/>
          </a:p>
        </p:txBody>
      </p:sp>
      <p:sp>
        <p:nvSpPr>
          <p:cNvPr id="3" name="Tytuł 2"/>
          <p:cNvSpPr>
            <a:spLocks noGrp="1"/>
          </p:cNvSpPr>
          <p:nvPr>
            <p:ph type="title"/>
          </p:nvPr>
        </p:nvSpPr>
        <p:spPr/>
        <p:txBody>
          <a:bodyPr/>
          <a:lstStyle/>
          <a:p>
            <a:endParaRPr lang="pl-PL"/>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pPr>
              <a:buNone/>
            </a:pPr>
            <a:r>
              <a:rPr lang="pl-PL" dirty="0" smtClean="0"/>
              <a:t>Nasz mózg lepiej reaguje na czysty kod</a:t>
            </a:r>
          </a:p>
          <a:p>
            <a:pPr lvl="1">
              <a:buFont typeface="Arial" pitchFamily="34" charset="0"/>
              <a:buChar char="•"/>
            </a:pPr>
            <a:r>
              <a:rPr lang="pl-PL" dirty="0" smtClean="0"/>
              <a:t>Utrzymujemy koncentrację</a:t>
            </a:r>
          </a:p>
          <a:p>
            <a:pPr lvl="1">
              <a:buFont typeface="Arial" pitchFamily="34" charset="0"/>
              <a:buChar char="•"/>
            </a:pPr>
            <a:r>
              <a:rPr lang="pl-PL" dirty="0" smtClean="0"/>
              <a:t>Nie gubimy wątków, swobodniej podążamy tokiem myślenia </a:t>
            </a:r>
          </a:p>
          <a:p>
            <a:pPr lvl="1">
              <a:buFont typeface="Arial" pitchFamily="34" charset="0"/>
              <a:buChar char="•"/>
            </a:pPr>
            <a:r>
              <a:rPr lang="pl-PL" dirty="0" err="1" smtClean="0"/>
              <a:t>Cognitive</a:t>
            </a:r>
            <a:r>
              <a:rPr lang="pl-PL" dirty="0" smtClean="0"/>
              <a:t> </a:t>
            </a:r>
            <a:r>
              <a:rPr lang="pl-PL" dirty="0" err="1" smtClean="0"/>
              <a:t>load</a:t>
            </a:r>
            <a:r>
              <a:rPr lang="pl-PL" dirty="0" smtClean="0"/>
              <a:t> – możemy pomieścić poszczególne kawałki kodu w głowie więc potrafimy się miedzy nimi swobodnie przemieszczać</a:t>
            </a:r>
          </a:p>
          <a:p>
            <a:pPr lvl="1"/>
            <a:endParaRPr lang="pl-PL" dirty="0" smtClean="0"/>
          </a:p>
          <a:p>
            <a:endParaRPr lang="pl-PL" dirty="0"/>
          </a:p>
        </p:txBody>
      </p:sp>
      <p:sp>
        <p:nvSpPr>
          <p:cNvPr id="3" name="Tytuł 2"/>
          <p:cNvSpPr>
            <a:spLocks noGrp="1"/>
          </p:cNvSpPr>
          <p:nvPr>
            <p:ph type="title"/>
          </p:nvPr>
        </p:nvSpPr>
        <p:spPr/>
        <p:txBody>
          <a:bodyPr/>
          <a:lstStyle/>
          <a:p>
            <a:endParaRPr lang="pl-PL"/>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Nazwy</a:t>
            </a:r>
          </a:p>
          <a:p>
            <a:r>
              <a:rPr lang="pl-PL" dirty="0" smtClean="0"/>
              <a:t>Funkcje</a:t>
            </a:r>
          </a:p>
          <a:p>
            <a:r>
              <a:rPr lang="pl-PL" dirty="0" smtClean="0"/>
              <a:t>Komentarz</a:t>
            </a:r>
          </a:p>
          <a:p>
            <a:r>
              <a:rPr lang="pl-PL" dirty="0" smtClean="0"/>
              <a:t>Formowanie kodu</a:t>
            </a:r>
          </a:p>
          <a:p>
            <a:r>
              <a:rPr lang="pl-PL" dirty="0" smtClean="0"/>
              <a:t>Obiekty i struktury danych</a:t>
            </a:r>
          </a:p>
          <a:p>
            <a:r>
              <a:rPr lang="pl-PL" dirty="0" smtClean="0"/>
              <a:t>Obsługa błędów</a:t>
            </a:r>
            <a:endParaRPr lang="pl-PL" dirty="0"/>
          </a:p>
        </p:txBody>
      </p:sp>
      <p:sp>
        <p:nvSpPr>
          <p:cNvPr id="3" name="Tytuł 2"/>
          <p:cNvSpPr>
            <a:spLocks noGrp="1"/>
          </p:cNvSpPr>
          <p:nvPr>
            <p:ph type="title"/>
          </p:nvPr>
        </p:nvSpPr>
        <p:spPr/>
        <p:txBody>
          <a:bodyPr/>
          <a:lstStyle/>
          <a:p>
            <a:r>
              <a:rPr lang="pl-PL" dirty="0" smtClean="0"/>
              <a:t>Poziom I</a:t>
            </a:r>
            <a:endParaRPr lang="pl-PL"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Nazwy</a:t>
            </a:r>
          </a:p>
          <a:p>
            <a:r>
              <a:rPr lang="pl-PL" dirty="0" smtClean="0">
                <a:solidFill>
                  <a:schemeClr val="bg1">
                    <a:lumMod val="65000"/>
                  </a:schemeClr>
                </a:solidFill>
              </a:rPr>
              <a:t>Funkcje</a:t>
            </a:r>
          </a:p>
          <a:p>
            <a:r>
              <a:rPr lang="pl-PL" dirty="0" smtClean="0">
                <a:solidFill>
                  <a:schemeClr val="bg1">
                    <a:lumMod val="65000"/>
                  </a:schemeClr>
                </a:solidFill>
              </a:rPr>
              <a:t>Komentarz</a:t>
            </a:r>
          </a:p>
          <a:p>
            <a:r>
              <a:rPr lang="pl-PL" dirty="0" smtClean="0">
                <a:solidFill>
                  <a:schemeClr val="bg1">
                    <a:lumMod val="65000"/>
                  </a:schemeClr>
                </a:solidFill>
              </a:rPr>
              <a:t>Formatowanie kodu</a:t>
            </a:r>
          </a:p>
          <a:p>
            <a:r>
              <a:rPr lang="pl-PL" dirty="0" smtClean="0">
                <a:solidFill>
                  <a:schemeClr val="bg1">
                    <a:lumMod val="65000"/>
                  </a:schemeClr>
                </a:solidFill>
              </a:rPr>
              <a:t>Obiekty i struktury danych</a:t>
            </a:r>
          </a:p>
          <a:p>
            <a:r>
              <a:rPr lang="pl-PL" dirty="0" smtClean="0">
                <a:solidFill>
                  <a:schemeClr val="bg1">
                    <a:lumMod val="65000"/>
                  </a:schemeClr>
                </a:solidFill>
              </a:rPr>
              <a:t>Obsługa błędów</a:t>
            </a:r>
            <a:endParaRPr lang="pl-PL" dirty="0">
              <a:solidFill>
                <a:schemeClr val="bg1">
                  <a:lumMod val="65000"/>
                </a:schemeClr>
              </a:solidFill>
            </a:endParaRPr>
          </a:p>
        </p:txBody>
      </p:sp>
      <p:sp>
        <p:nvSpPr>
          <p:cNvPr id="3" name="Tytuł 2"/>
          <p:cNvSpPr>
            <a:spLocks noGrp="1"/>
          </p:cNvSpPr>
          <p:nvPr>
            <p:ph type="title"/>
          </p:nvPr>
        </p:nvSpPr>
        <p:spPr/>
        <p:txBody>
          <a:bodyPr/>
          <a:lstStyle/>
          <a:p>
            <a:r>
              <a:rPr lang="pl-PL" dirty="0" smtClean="0"/>
              <a:t>Poziom I</a:t>
            </a:r>
            <a:endParaRPr lang="pl-PL"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Łącznik prosty ze strzałką 35"/>
          <p:cNvCxnSpPr/>
          <p:nvPr/>
        </p:nvCxnSpPr>
        <p:spPr>
          <a:xfrm>
            <a:off x="5058888" y="4303655"/>
            <a:ext cx="3135086" cy="2018805"/>
          </a:xfrm>
          <a:prstGeom prst="straightConnector1">
            <a:avLst/>
          </a:prstGeom>
          <a:ln w="406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pole tekstowe 36"/>
          <p:cNvSpPr txBox="1"/>
          <p:nvPr/>
        </p:nvSpPr>
        <p:spPr>
          <a:xfrm>
            <a:off x="2178875" y="502414"/>
            <a:ext cx="6590806" cy="6355586"/>
          </a:xfrm>
          <a:prstGeom prst="rect">
            <a:avLst/>
          </a:prstGeom>
          <a:noFill/>
        </p:spPr>
        <p:txBody>
          <a:bodyPr wrap="square" lIns="0" tIns="0" rIns="0" bIns="0" rtlCol="0">
            <a:spAutoFit/>
          </a:bodyPr>
          <a:lstStyle/>
          <a:p>
            <a:r>
              <a:rPr lang="pl-PL" sz="41300" b="1" dirty="0" smtClean="0"/>
              <a:t>?</a:t>
            </a:r>
          </a:p>
        </p:txBody>
      </p:sp>
      <p:sp>
        <p:nvSpPr>
          <p:cNvPr id="44" name="Tytuł 43"/>
          <p:cNvSpPr>
            <a:spLocks noGrp="1"/>
          </p:cNvSpPr>
          <p:nvPr>
            <p:ph type="title"/>
          </p:nvPr>
        </p:nvSpPr>
        <p:spPr/>
        <p:txBody>
          <a:bodyPr/>
          <a:lstStyle/>
          <a:p>
            <a:r>
              <a:rPr lang="pl-PL" dirty="0" smtClean="0"/>
              <a:t>Co to za gość?</a:t>
            </a:r>
            <a:endParaRPr lang="pl-PL"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zaokrąglony 3"/>
          <p:cNvSpPr/>
          <p:nvPr/>
        </p:nvSpPr>
        <p:spPr>
          <a:xfrm>
            <a:off x="507554" y="895350"/>
            <a:ext cx="4104456" cy="1186016"/>
          </a:xfrm>
          <a:prstGeom prst="roundRect">
            <a:avLst>
              <a:gd name="adj" fmla="val 8264"/>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err="1">
                <a:solidFill>
                  <a:srgbClr val="7F0055"/>
                </a:solidFill>
                <a:latin typeface="Courier New"/>
              </a:rPr>
              <a:t>int</a:t>
            </a:r>
            <a:r>
              <a:rPr lang="pl-PL" sz="1400" b="1" dirty="0">
                <a:solidFill>
                  <a:srgbClr val="000000"/>
                </a:solidFill>
                <a:latin typeface="Courier New"/>
              </a:rPr>
              <a:t> </a:t>
            </a:r>
            <a:r>
              <a:rPr lang="pl-PL" sz="1400" b="1" dirty="0" smtClean="0">
                <a:solidFill>
                  <a:srgbClr val="000000"/>
                </a:solidFill>
                <a:latin typeface="Courier New"/>
              </a:rPr>
              <a:t>d1; </a:t>
            </a:r>
            <a:r>
              <a:rPr lang="pl-PL" sz="1400" b="1" dirty="0" smtClean="0">
                <a:solidFill>
                  <a:srgbClr val="3F7F5F"/>
                </a:solidFill>
                <a:latin typeface="Courier New"/>
              </a:rPr>
              <a:t>//dni od rozpoczęcia</a:t>
            </a:r>
            <a:endParaRPr lang="pl-PL" sz="1400" b="1" dirty="0">
              <a:solidFill>
                <a:srgbClr val="3F7F5F"/>
              </a:solidFill>
              <a:latin typeface="Courier New"/>
            </a:endParaRPr>
          </a:p>
          <a:p>
            <a:r>
              <a:rPr lang="pl-PL" sz="1400" b="1" dirty="0" err="1">
                <a:solidFill>
                  <a:srgbClr val="7F0055"/>
                </a:solidFill>
                <a:latin typeface="Courier New"/>
              </a:rPr>
              <a:t>int</a:t>
            </a:r>
            <a:r>
              <a:rPr lang="pl-PL" sz="1400" b="1" dirty="0">
                <a:solidFill>
                  <a:srgbClr val="000000"/>
                </a:solidFill>
                <a:latin typeface="Courier New"/>
              </a:rPr>
              <a:t> </a:t>
            </a:r>
            <a:r>
              <a:rPr lang="pl-PL" sz="1400" b="1" dirty="0" smtClean="0">
                <a:solidFill>
                  <a:srgbClr val="000000"/>
                </a:solidFill>
                <a:latin typeface="Courier New"/>
              </a:rPr>
              <a:t>d2; </a:t>
            </a:r>
            <a:r>
              <a:rPr lang="pl-PL" sz="1400" b="1" dirty="0" smtClean="0">
                <a:solidFill>
                  <a:srgbClr val="3F7F5F"/>
                </a:solidFill>
                <a:latin typeface="Courier New"/>
              </a:rPr>
              <a:t>//dni do zakończenia</a:t>
            </a:r>
            <a:endParaRPr lang="pl-PL" sz="1400" b="1" dirty="0">
              <a:solidFill>
                <a:srgbClr val="3F7F5F"/>
              </a:solidFill>
              <a:latin typeface="Courier New"/>
            </a:endParaRPr>
          </a:p>
          <a:p>
            <a:r>
              <a:rPr lang="pl-PL" sz="1400" b="1" dirty="0" err="1">
                <a:solidFill>
                  <a:srgbClr val="7F0055"/>
                </a:solidFill>
                <a:latin typeface="Courier New"/>
              </a:rPr>
              <a:t>int</a:t>
            </a:r>
            <a:r>
              <a:rPr lang="pl-PL" sz="1400" b="1" dirty="0">
                <a:solidFill>
                  <a:srgbClr val="000000"/>
                </a:solidFill>
                <a:latin typeface="Courier New"/>
              </a:rPr>
              <a:t> </a:t>
            </a:r>
            <a:r>
              <a:rPr lang="pl-PL" sz="1400" b="1" dirty="0" smtClean="0">
                <a:solidFill>
                  <a:srgbClr val="000000"/>
                </a:solidFill>
                <a:latin typeface="Courier New"/>
              </a:rPr>
              <a:t>d3; </a:t>
            </a:r>
            <a:r>
              <a:rPr lang="pl-PL" sz="1400" b="1" dirty="0" smtClean="0">
                <a:solidFill>
                  <a:srgbClr val="3F7F5F"/>
                </a:solidFill>
                <a:latin typeface="Courier New"/>
              </a:rPr>
              <a:t>//dni wolnych</a:t>
            </a:r>
            <a:endParaRPr lang="pl-PL" sz="1400" b="1" dirty="0">
              <a:solidFill>
                <a:srgbClr val="3F7F5F"/>
              </a:solidFill>
              <a:latin typeface="Courier New"/>
            </a:endParaRPr>
          </a:p>
        </p:txBody>
      </p:sp>
      <p:sp>
        <p:nvSpPr>
          <p:cNvPr id="5" name="Prostokąt zaokrąglony 4"/>
          <p:cNvSpPr/>
          <p:nvPr/>
        </p:nvSpPr>
        <p:spPr>
          <a:xfrm>
            <a:off x="4074790" y="1752600"/>
            <a:ext cx="4104456" cy="1186016"/>
          </a:xfrm>
          <a:prstGeom prst="roundRect">
            <a:avLst>
              <a:gd name="adj" fmla="val 8264"/>
            </a:avLst>
          </a:prstGeom>
          <a:solidFill>
            <a:schemeClr val="bg1">
              <a:lumMod val="8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err="1">
                <a:solidFill>
                  <a:srgbClr val="7F0055"/>
                </a:solidFill>
                <a:latin typeface="Courier New"/>
              </a:rPr>
              <a:t>int</a:t>
            </a:r>
            <a:r>
              <a:rPr lang="pl-PL" sz="1400" b="1" dirty="0">
                <a:solidFill>
                  <a:srgbClr val="000000"/>
                </a:solidFill>
                <a:latin typeface="Courier New"/>
              </a:rPr>
              <a:t> </a:t>
            </a:r>
            <a:r>
              <a:rPr lang="pl-PL" sz="1400" b="1" dirty="0" err="1" smtClean="0">
                <a:solidFill>
                  <a:srgbClr val="000000"/>
                </a:solidFill>
                <a:latin typeface="Courier New"/>
              </a:rPr>
              <a:t>daysSinceStart</a:t>
            </a:r>
            <a:r>
              <a:rPr lang="pl-PL" sz="1400" b="1" dirty="0" smtClean="0">
                <a:solidFill>
                  <a:srgbClr val="000000"/>
                </a:solidFill>
                <a:latin typeface="Courier New"/>
              </a:rPr>
              <a:t>;</a:t>
            </a:r>
            <a:endParaRPr lang="pl-PL" sz="1400" b="1" dirty="0">
              <a:solidFill>
                <a:srgbClr val="000000"/>
              </a:solidFill>
              <a:latin typeface="Courier New"/>
            </a:endParaRPr>
          </a:p>
          <a:p>
            <a:r>
              <a:rPr lang="pl-PL" sz="1400" b="1" dirty="0" err="1">
                <a:solidFill>
                  <a:srgbClr val="7F0055"/>
                </a:solidFill>
                <a:latin typeface="Courier New"/>
              </a:rPr>
              <a:t>int</a:t>
            </a:r>
            <a:r>
              <a:rPr lang="pl-PL" sz="1400" b="1" dirty="0">
                <a:solidFill>
                  <a:srgbClr val="000000"/>
                </a:solidFill>
                <a:latin typeface="Courier New"/>
              </a:rPr>
              <a:t> </a:t>
            </a:r>
            <a:r>
              <a:rPr lang="pl-PL" sz="1400" b="1" dirty="0" err="1" smtClean="0">
                <a:solidFill>
                  <a:srgbClr val="000000"/>
                </a:solidFill>
                <a:latin typeface="Courier New"/>
              </a:rPr>
              <a:t>daysTillEnd</a:t>
            </a:r>
            <a:r>
              <a:rPr lang="pl-PL" sz="1400" b="1" dirty="0" smtClean="0">
                <a:solidFill>
                  <a:srgbClr val="000000"/>
                </a:solidFill>
                <a:latin typeface="Courier New"/>
              </a:rPr>
              <a:t>;</a:t>
            </a:r>
            <a:endParaRPr lang="pl-PL" sz="1400" b="1" dirty="0">
              <a:solidFill>
                <a:srgbClr val="000000"/>
              </a:solidFill>
              <a:latin typeface="Courier New"/>
            </a:endParaRPr>
          </a:p>
          <a:p>
            <a:r>
              <a:rPr lang="pl-PL" sz="1400" b="1" dirty="0" err="1">
                <a:solidFill>
                  <a:srgbClr val="7F0055"/>
                </a:solidFill>
                <a:latin typeface="Courier New"/>
              </a:rPr>
              <a:t>int</a:t>
            </a:r>
            <a:r>
              <a:rPr lang="pl-PL" sz="1400" b="1" dirty="0">
                <a:solidFill>
                  <a:srgbClr val="000000"/>
                </a:solidFill>
                <a:latin typeface="Courier New"/>
              </a:rPr>
              <a:t> </a:t>
            </a:r>
            <a:r>
              <a:rPr lang="pl-PL" sz="1400" b="1" dirty="0" err="1" smtClean="0">
                <a:solidFill>
                  <a:srgbClr val="000000"/>
                </a:solidFill>
                <a:latin typeface="Courier New"/>
              </a:rPr>
              <a:t>daysOf</a:t>
            </a:r>
            <a:r>
              <a:rPr lang="pl-PL" sz="1400" b="1" dirty="0" smtClean="0">
                <a:solidFill>
                  <a:srgbClr val="000000"/>
                </a:solidFill>
                <a:latin typeface="Courier New"/>
              </a:rPr>
              <a:t>;</a:t>
            </a:r>
            <a:endParaRPr lang="pl-PL" sz="1400" b="1" dirty="0">
              <a:solidFill>
                <a:srgbClr val="000000"/>
              </a:solidFill>
              <a:latin typeface="Courier New"/>
            </a:endParaRPr>
          </a:p>
        </p:txBody>
      </p:sp>
      <p:sp>
        <p:nvSpPr>
          <p:cNvPr id="6" name="Prostokąt zaokrąglony 5"/>
          <p:cNvSpPr/>
          <p:nvPr/>
        </p:nvSpPr>
        <p:spPr>
          <a:xfrm>
            <a:off x="507554" y="3352799"/>
            <a:ext cx="4715524" cy="1724167"/>
          </a:xfrm>
          <a:prstGeom prst="roundRect">
            <a:avLst>
              <a:gd name="adj" fmla="val 8264"/>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smtClean="0">
                <a:solidFill>
                  <a:srgbClr val="7F0055"/>
                </a:solidFill>
                <a:latin typeface="Consolas"/>
              </a:rPr>
              <a:t>public</a:t>
            </a:r>
            <a:r>
              <a:rPr lang="pl-PL" sz="1400" b="1" dirty="0" smtClean="0">
                <a:solidFill>
                  <a:srgbClr val="000000"/>
                </a:solidFill>
                <a:latin typeface="Consolas"/>
              </a:rPr>
              <a:t> </a:t>
            </a:r>
            <a:r>
              <a:rPr lang="pl-PL" sz="1400" b="1" dirty="0" err="1" smtClean="0">
                <a:solidFill>
                  <a:srgbClr val="000000"/>
                </a:solidFill>
                <a:latin typeface="Consolas"/>
              </a:rPr>
              <a:t>List&lt;</a:t>
            </a:r>
            <a:r>
              <a:rPr lang="pl-PL" sz="1400" b="1" dirty="0" err="1" smtClean="0">
                <a:solidFill>
                  <a:srgbClr val="7F0055"/>
                </a:solidFill>
                <a:latin typeface="Consolas"/>
              </a:rPr>
              <a:t>int</a:t>
            </a:r>
            <a:r>
              <a:rPr lang="pl-PL" sz="1400" b="1" dirty="0" smtClean="0">
                <a:solidFill>
                  <a:srgbClr val="000000"/>
                </a:solidFill>
                <a:latin typeface="Consolas"/>
              </a:rPr>
              <a:t>[]&gt; </a:t>
            </a:r>
            <a:r>
              <a:rPr lang="pl-PL" sz="1400" b="1" dirty="0" err="1" smtClean="0">
                <a:solidFill>
                  <a:srgbClr val="000000"/>
                </a:solidFill>
                <a:latin typeface="Consolas"/>
              </a:rPr>
              <a:t>getThem</a:t>
            </a:r>
            <a:r>
              <a:rPr lang="pl-PL" sz="1400" b="1" dirty="0" smtClean="0">
                <a:solidFill>
                  <a:srgbClr val="000000"/>
                </a:solidFill>
                <a:latin typeface="Consolas"/>
              </a:rPr>
              <a:t>() {</a:t>
            </a:r>
          </a:p>
          <a:p>
            <a:r>
              <a:rPr lang="pl-PL" sz="1400" dirty="0" smtClean="0">
                <a:solidFill>
                  <a:srgbClr val="000000"/>
                </a:solidFill>
                <a:latin typeface="Consolas"/>
              </a:rPr>
              <a:t>  </a:t>
            </a:r>
            <a:r>
              <a:rPr lang="pl-PL" sz="1400" dirty="0" err="1" smtClean="0">
                <a:solidFill>
                  <a:srgbClr val="000000"/>
                </a:solidFill>
                <a:latin typeface="Consolas"/>
              </a:rPr>
              <a:t>List&lt;</a:t>
            </a:r>
            <a:r>
              <a:rPr lang="pl-PL" sz="1400" b="1" dirty="0" err="1" smtClean="0">
                <a:solidFill>
                  <a:srgbClr val="7F0055"/>
                </a:solidFill>
                <a:latin typeface="Consolas"/>
              </a:rPr>
              <a:t>int</a:t>
            </a:r>
            <a:r>
              <a:rPr lang="pl-PL" sz="1400" b="1" dirty="0" smtClean="0">
                <a:solidFill>
                  <a:srgbClr val="000000"/>
                </a:solidFill>
                <a:latin typeface="Consolas"/>
              </a:rPr>
              <a:t>[]&gt; list1 = </a:t>
            </a:r>
            <a:r>
              <a:rPr lang="pl-PL" sz="1400" b="1" dirty="0" err="1" smtClean="0">
                <a:solidFill>
                  <a:srgbClr val="7F0055"/>
                </a:solidFill>
                <a:latin typeface="Consolas"/>
              </a:rPr>
              <a:t>new</a:t>
            </a:r>
            <a:r>
              <a:rPr lang="pl-PL" sz="1400" b="1" dirty="0" smtClean="0">
                <a:solidFill>
                  <a:srgbClr val="000000"/>
                </a:solidFill>
                <a:latin typeface="Consolas"/>
              </a:rPr>
              <a:t> </a:t>
            </a:r>
            <a:r>
              <a:rPr lang="pl-PL" sz="1400" b="1" dirty="0" err="1" smtClean="0">
                <a:solidFill>
                  <a:srgbClr val="000000"/>
                </a:solidFill>
                <a:latin typeface="Consolas"/>
              </a:rPr>
              <a:t>ArrayList&lt;</a:t>
            </a:r>
            <a:r>
              <a:rPr lang="pl-PL" sz="1400" b="1" dirty="0" err="1" smtClean="0">
                <a:solidFill>
                  <a:srgbClr val="7F0055"/>
                </a:solidFill>
                <a:latin typeface="Consolas"/>
              </a:rPr>
              <a:t>int</a:t>
            </a:r>
            <a:r>
              <a:rPr lang="pl-PL" sz="1400" b="1" dirty="0" smtClean="0">
                <a:solidFill>
                  <a:srgbClr val="000000"/>
                </a:solidFill>
                <a:latin typeface="Consolas"/>
              </a:rPr>
              <a:t>[]&gt;();</a:t>
            </a:r>
          </a:p>
          <a:p>
            <a:r>
              <a:rPr lang="pl-PL" sz="1400" b="1" dirty="0" smtClean="0">
                <a:solidFill>
                  <a:srgbClr val="7F0055"/>
                </a:solidFill>
                <a:latin typeface="Consolas"/>
              </a:rPr>
              <a:t>  for</a:t>
            </a:r>
            <a:r>
              <a:rPr lang="pl-PL" sz="1400" b="1" dirty="0" smtClean="0">
                <a:solidFill>
                  <a:srgbClr val="000000"/>
                </a:solidFill>
                <a:latin typeface="Consolas"/>
              </a:rPr>
              <a:t> (</a:t>
            </a:r>
            <a:r>
              <a:rPr lang="pl-PL" sz="1400" b="1" dirty="0" err="1" smtClean="0">
                <a:solidFill>
                  <a:srgbClr val="7F0055"/>
                </a:solidFill>
                <a:latin typeface="Consolas"/>
              </a:rPr>
              <a:t>int</a:t>
            </a:r>
            <a:r>
              <a:rPr lang="pl-PL" sz="1400" b="1" dirty="0" smtClean="0">
                <a:solidFill>
                  <a:srgbClr val="000000"/>
                </a:solidFill>
                <a:latin typeface="Consolas"/>
              </a:rPr>
              <a:t>[] x : </a:t>
            </a:r>
            <a:r>
              <a:rPr lang="pl-PL" sz="1400" b="1" dirty="0" err="1" smtClean="0">
                <a:solidFill>
                  <a:srgbClr val="000000"/>
                </a:solidFill>
                <a:latin typeface="Consolas"/>
              </a:rPr>
              <a:t>theList</a:t>
            </a:r>
            <a:r>
              <a:rPr lang="pl-PL" sz="1400" b="1" dirty="0" smtClean="0">
                <a:solidFill>
                  <a:srgbClr val="000000"/>
                </a:solidFill>
                <a:latin typeface="Consolas"/>
              </a:rPr>
              <a:t>)</a:t>
            </a:r>
          </a:p>
          <a:p>
            <a:r>
              <a:rPr lang="pl-PL" sz="1400" b="1" dirty="0" smtClean="0">
                <a:solidFill>
                  <a:srgbClr val="7F0055"/>
                </a:solidFill>
                <a:latin typeface="Consolas"/>
              </a:rPr>
              <a:t>    </a:t>
            </a:r>
            <a:r>
              <a:rPr lang="pl-PL" sz="1400" b="1" dirty="0" err="1" smtClean="0">
                <a:solidFill>
                  <a:srgbClr val="7F0055"/>
                </a:solidFill>
                <a:latin typeface="Consolas"/>
              </a:rPr>
              <a:t>if</a:t>
            </a:r>
            <a:r>
              <a:rPr lang="pl-PL" sz="1400" b="1" dirty="0" smtClean="0">
                <a:solidFill>
                  <a:srgbClr val="000000"/>
                </a:solidFill>
                <a:latin typeface="Consolas"/>
              </a:rPr>
              <a:t> (x[0] == 4)</a:t>
            </a:r>
          </a:p>
          <a:p>
            <a:r>
              <a:rPr lang="pl-PL" sz="1400" dirty="0" smtClean="0">
                <a:solidFill>
                  <a:srgbClr val="000000"/>
                </a:solidFill>
                <a:latin typeface="Consolas"/>
              </a:rPr>
              <a:t>        list1.add(x);</a:t>
            </a:r>
          </a:p>
          <a:p>
            <a:r>
              <a:rPr lang="pl-PL" sz="1400" b="1" dirty="0" smtClean="0">
                <a:solidFill>
                  <a:srgbClr val="7F0055"/>
                </a:solidFill>
                <a:latin typeface="Consolas"/>
              </a:rPr>
              <a:t>    return</a:t>
            </a:r>
            <a:r>
              <a:rPr lang="pl-PL" sz="1400" b="1" dirty="0" smtClean="0">
                <a:solidFill>
                  <a:srgbClr val="000000"/>
                </a:solidFill>
                <a:latin typeface="Consolas"/>
              </a:rPr>
              <a:t> list1;</a:t>
            </a:r>
          </a:p>
          <a:p>
            <a:r>
              <a:rPr lang="pl-PL" sz="1400" dirty="0" smtClean="0">
                <a:solidFill>
                  <a:srgbClr val="000000"/>
                </a:solidFill>
                <a:latin typeface="Consolas"/>
              </a:rPr>
              <a:t>}</a:t>
            </a:r>
          </a:p>
        </p:txBody>
      </p:sp>
      <p:sp>
        <p:nvSpPr>
          <p:cNvPr id="9" name="Prostokąt zaokrąglony 8"/>
          <p:cNvSpPr/>
          <p:nvPr/>
        </p:nvSpPr>
        <p:spPr>
          <a:xfrm>
            <a:off x="3302758" y="4694830"/>
            <a:ext cx="5163005" cy="1724167"/>
          </a:xfrm>
          <a:prstGeom prst="roundRect">
            <a:avLst>
              <a:gd name="adj" fmla="val 8264"/>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smtClean="0">
                <a:solidFill>
                  <a:srgbClr val="7F0055"/>
                </a:solidFill>
                <a:latin typeface="Consolas"/>
              </a:rPr>
              <a:t>public</a:t>
            </a:r>
            <a:r>
              <a:rPr lang="pl-PL" sz="1400" b="1" dirty="0" smtClean="0">
                <a:solidFill>
                  <a:srgbClr val="000000"/>
                </a:solidFill>
                <a:latin typeface="Consolas"/>
              </a:rPr>
              <a:t> </a:t>
            </a:r>
            <a:r>
              <a:rPr lang="pl-PL" sz="1400" b="1" dirty="0" err="1" smtClean="0">
                <a:solidFill>
                  <a:srgbClr val="000000"/>
                </a:solidFill>
                <a:latin typeface="Consolas"/>
              </a:rPr>
              <a:t>List&lt;</a:t>
            </a:r>
            <a:r>
              <a:rPr lang="pl-PL" sz="1400" b="1" dirty="0" err="1" smtClean="0">
                <a:solidFill>
                  <a:srgbClr val="7F0055"/>
                </a:solidFill>
                <a:latin typeface="Consolas"/>
              </a:rPr>
              <a:t>int</a:t>
            </a:r>
            <a:r>
              <a:rPr lang="pl-PL" sz="1400" b="1" dirty="0" smtClean="0">
                <a:solidFill>
                  <a:srgbClr val="000000"/>
                </a:solidFill>
                <a:latin typeface="Consolas"/>
              </a:rPr>
              <a:t>[]&gt; </a:t>
            </a:r>
            <a:r>
              <a:rPr lang="pl-PL" sz="1400" b="1" dirty="0" err="1" smtClean="0">
                <a:solidFill>
                  <a:srgbClr val="000000"/>
                </a:solidFill>
                <a:latin typeface="Consolas"/>
              </a:rPr>
              <a:t>getDates</a:t>
            </a:r>
            <a:r>
              <a:rPr lang="pl-PL" sz="1400" b="1" dirty="0" smtClean="0">
                <a:solidFill>
                  <a:srgbClr val="000000"/>
                </a:solidFill>
                <a:latin typeface="Consolas"/>
              </a:rPr>
              <a:t>() {</a:t>
            </a:r>
          </a:p>
          <a:p>
            <a:r>
              <a:rPr lang="pl-PL" sz="1400" dirty="0" smtClean="0">
                <a:solidFill>
                  <a:srgbClr val="000000"/>
                </a:solidFill>
                <a:latin typeface="Consolas"/>
              </a:rPr>
              <a:t>  </a:t>
            </a:r>
            <a:r>
              <a:rPr lang="pl-PL" sz="1400" dirty="0" err="1" smtClean="0">
                <a:solidFill>
                  <a:srgbClr val="000000"/>
                </a:solidFill>
                <a:latin typeface="Consolas"/>
              </a:rPr>
              <a:t>List&lt;</a:t>
            </a:r>
            <a:r>
              <a:rPr lang="pl-PL" sz="1400" b="1" dirty="0" err="1" smtClean="0">
                <a:solidFill>
                  <a:srgbClr val="7F0055"/>
                </a:solidFill>
                <a:latin typeface="Consolas"/>
              </a:rPr>
              <a:t>int</a:t>
            </a:r>
            <a:r>
              <a:rPr lang="pl-PL" sz="1400" b="1" dirty="0" smtClean="0">
                <a:solidFill>
                  <a:srgbClr val="000000"/>
                </a:solidFill>
                <a:latin typeface="Consolas"/>
              </a:rPr>
              <a:t>[]&gt; </a:t>
            </a:r>
            <a:r>
              <a:rPr lang="pl-PL" sz="1400" b="1" dirty="0" err="1" smtClean="0">
                <a:solidFill>
                  <a:srgbClr val="000000"/>
                </a:solidFill>
                <a:latin typeface="Consolas"/>
              </a:rPr>
              <a:t>dateList</a:t>
            </a:r>
            <a:r>
              <a:rPr lang="pl-PL" sz="1400" b="1" dirty="0" smtClean="0">
                <a:solidFill>
                  <a:srgbClr val="000000"/>
                </a:solidFill>
                <a:latin typeface="Consolas"/>
              </a:rPr>
              <a:t> = </a:t>
            </a:r>
            <a:r>
              <a:rPr lang="pl-PL" sz="1400" b="1" dirty="0" err="1" smtClean="0">
                <a:solidFill>
                  <a:srgbClr val="7F0055"/>
                </a:solidFill>
                <a:latin typeface="Consolas"/>
              </a:rPr>
              <a:t>new</a:t>
            </a:r>
            <a:r>
              <a:rPr lang="pl-PL" sz="1400" b="1" dirty="0" smtClean="0">
                <a:solidFill>
                  <a:srgbClr val="000000"/>
                </a:solidFill>
                <a:latin typeface="Consolas"/>
              </a:rPr>
              <a:t> </a:t>
            </a:r>
            <a:r>
              <a:rPr lang="pl-PL" sz="1400" b="1" dirty="0" err="1" smtClean="0">
                <a:solidFill>
                  <a:srgbClr val="000000"/>
                </a:solidFill>
                <a:latin typeface="Consolas"/>
              </a:rPr>
              <a:t>ArrayList&lt;</a:t>
            </a:r>
            <a:r>
              <a:rPr lang="pl-PL" sz="1400" b="1" dirty="0" err="1" smtClean="0">
                <a:solidFill>
                  <a:srgbClr val="7F0055"/>
                </a:solidFill>
                <a:latin typeface="Consolas"/>
              </a:rPr>
              <a:t>int</a:t>
            </a:r>
            <a:r>
              <a:rPr lang="pl-PL" sz="1400" b="1" dirty="0" smtClean="0">
                <a:solidFill>
                  <a:srgbClr val="000000"/>
                </a:solidFill>
                <a:latin typeface="Consolas"/>
              </a:rPr>
              <a:t>[]&gt;();</a:t>
            </a:r>
          </a:p>
          <a:p>
            <a:r>
              <a:rPr lang="pl-PL" sz="1400" b="1" dirty="0" smtClean="0">
                <a:solidFill>
                  <a:srgbClr val="7F0055"/>
                </a:solidFill>
                <a:latin typeface="Consolas"/>
              </a:rPr>
              <a:t>  for</a:t>
            </a:r>
            <a:r>
              <a:rPr lang="pl-PL" sz="1400" b="1" dirty="0" smtClean="0">
                <a:solidFill>
                  <a:srgbClr val="000000"/>
                </a:solidFill>
                <a:latin typeface="Consolas"/>
              </a:rPr>
              <a:t> (</a:t>
            </a:r>
            <a:r>
              <a:rPr lang="pl-PL" sz="1400" b="1" dirty="0" err="1" smtClean="0">
                <a:solidFill>
                  <a:srgbClr val="7F0055"/>
                </a:solidFill>
                <a:latin typeface="Consolas"/>
              </a:rPr>
              <a:t>int</a:t>
            </a:r>
            <a:r>
              <a:rPr lang="pl-PL" sz="1400" b="1" dirty="0" smtClean="0">
                <a:solidFill>
                  <a:srgbClr val="000000"/>
                </a:solidFill>
                <a:latin typeface="Consolas"/>
              </a:rPr>
              <a:t>[] </a:t>
            </a:r>
            <a:r>
              <a:rPr lang="pl-PL" sz="1400" b="1" dirty="0" err="1" smtClean="0">
                <a:solidFill>
                  <a:srgbClr val="000000"/>
                </a:solidFill>
                <a:latin typeface="Consolas"/>
              </a:rPr>
              <a:t>week</a:t>
            </a:r>
            <a:r>
              <a:rPr lang="pl-PL" sz="1400" b="1" dirty="0" smtClean="0">
                <a:solidFill>
                  <a:srgbClr val="000000"/>
                </a:solidFill>
                <a:latin typeface="Consolas"/>
              </a:rPr>
              <a:t> : </a:t>
            </a:r>
            <a:r>
              <a:rPr lang="pl-PL" sz="1400" b="1" dirty="0" err="1" smtClean="0">
                <a:solidFill>
                  <a:srgbClr val="000000"/>
                </a:solidFill>
                <a:latin typeface="Consolas"/>
              </a:rPr>
              <a:t>theWeeksArray</a:t>
            </a:r>
            <a:r>
              <a:rPr lang="pl-PL" sz="1400" b="1" dirty="0" smtClean="0">
                <a:solidFill>
                  <a:srgbClr val="000000"/>
                </a:solidFill>
                <a:latin typeface="Consolas"/>
              </a:rPr>
              <a:t>)</a:t>
            </a:r>
          </a:p>
          <a:p>
            <a:r>
              <a:rPr lang="pl-PL" sz="1400" b="1" dirty="0" smtClean="0">
                <a:solidFill>
                  <a:srgbClr val="7F0055"/>
                </a:solidFill>
                <a:latin typeface="Consolas"/>
              </a:rPr>
              <a:t>    </a:t>
            </a:r>
            <a:r>
              <a:rPr lang="pl-PL" sz="1400" b="1" dirty="0" err="1" smtClean="0">
                <a:solidFill>
                  <a:srgbClr val="7F0055"/>
                </a:solidFill>
                <a:latin typeface="Consolas"/>
              </a:rPr>
              <a:t>if</a:t>
            </a:r>
            <a:r>
              <a:rPr lang="pl-PL" sz="1400" b="1" dirty="0" smtClean="0">
                <a:solidFill>
                  <a:srgbClr val="000000"/>
                </a:solidFill>
                <a:latin typeface="Consolas"/>
              </a:rPr>
              <a:t> (</a:t>
            </a:r>
            <a:r>
              <a:rPr lang="pl-PL" sz="1400" b="1" dirty="0" err="1" smtClean="0">
                <a:solidFill>
                  <a:srgbClr val="000000"/>
                </a:solidFill>
                <a:latin typeface="Consolas"/>
              </a:rPr>
              <a:t>week</a:t>
            </a:r>
            <a:r>
              <a:rPr lang="pl-PL" sz="1400" b="1" dirty="0" smtClean="0">
                <a:solidFill>
                  <a:srgbClr val="000000"/>
                </a:solidFill>
                <a:latin typeface="Consolas"/>
              </a:rPr>
              <a:t>[0] == </a:t>
            </a:r>
            <a:r>
              <a:rPr lang="pl-PL" sz="1400" b="1" dirty="0" err="1" smtClean="0">
                <a:solidFill>
                  <a:srgbClr val="000000"/>
                </a:solidFill>
                <a:latin typeface="Consolas"/>
              </a:rPr>
              <a:t>BEGIN_DATE</a:t>
            </a:r>
            <a:r>
              <a:rPr lang="pl-PL" sz="1400" b="1" dirty="0" smtClean="0">
                <a:solidFill>
                  <a:srgbClr val="000000"/>
                </a:solidFill>
                <a:latin typeface="Consolas"/>
              </a:rPr>
              <a:t>)</a:t>
            </a:r>
          </a:p>
          <a:p>
            <a:r>
              <a:rPr lang="pl-PL" sz="1400" dirty="0" smtClean="0">
                <a:solidFill>
                  <a:srgbClr val="000000"/>
                </a:solidFill>
                <a:latin typeface="Consolas"/>
              </a:rPr>
              <a:t>        </a:t>
            </a:r>
            <a:r>
              <a:rPr lang="pl-PL" sz="1400" dirty="0" err="1" smtClean="0">
                <a:solidFill>
                  <a:srgbClr val="000000"/>
                </a:solidFill>
                <a:latin typeface="Consolas"/>
              </a:rPr>
              <a:t>dateList.add</a:t>
            </a:r>
            <a:r>
              <a:rPr lang="pl-PL" sz="1400" dirty="0" smtClean="0">
                <a:solidFill>
                  <a:srgbClr val="000000"/>
                </a:solidFill>
                <a:latin typeface="Consolas"/>
              </a:rPr>
              <a:t>(x);</a:t>
            </a:r>
          </a:p>
          <a:p>
            <a:r>
              <a:rPr lang="pl-PL" sz="1400" b="1" dirty="0" smtClean="0">
                <a:solidFill>
                  <a:srgbClr val="7F0055"/>
                </a:solidFill>
                <a:latin typeface="Consolas"/>
              </a:rPr>
              <a:t>    return</a:t>
            </a:r>
            <a:r>
              <a:rPr lang="pl-PL" sz="1400" b="1" dirty="0" smtClean="0">
                <a:solidFill>
                  <a:srgbClr val="000000"/>
                </a:solidFill>
                <a:latin typeface="Consolas"/>
              </a:rPr>
              <a:t> </a:t>
            </a:r>
            <a:r>
              <a:rPr lang="pl-PL" sz="1400" b="1" dirty="0" err="1" smtClean="0">
                <a:solidFill>
                  <a:srgbClr val="000000"/>
                </a:solidFill>
                <a:latin typeface="Consolas"/>
              </a:rPr>
              <a:t>dateList</a:t>
            </a:r>
            <a:r>
              <a:rPr lang="pl-PL" sz="1400" b="1" dirty="0" smtClean="0">
                <a:solidFill>
                  <a:srgbClr val="000000"/>
                </a:solidFill>
                <a:latin typeface="Consolas"/>
              </a:rPr>
              <a:t>;</a:t>
            </a:r>
          </a:p>
          <a:p>
            <a:r>
              <a:rPr lang="pl-PL" sz="1400" dirty="0" smtClean="0">
                <a:solidFill>
                  <a:srgbClr val="000000"/>
                </a:solidFill>
                <a:latin typeface="Consolas"/>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793689" y="1221968"/>
            <a:ext cx="4352584" cy="1054904"/>
          </a:xfrm>
          <a:prstGeom prst="roundRect">
            <a:avLst>
              <a:gd name="adj" fmla="val 8264"/>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nn-NO" sz="1400" b="1" dirty="0">
                <a:solidFill>
                  <a:srgbClr val="7F0055"/>
                </a:solidFill>
                <a:latin typeface="Courier New"/>
              </a:rPr>
              <a:t>for</a:t>
            </a:r>
            <a:r>
              <a:rPr lang="nn-NO" sz="1400" b="1" dirty="0">
                <a:solidFill>
                  <a:srgbClr val="000000"/>
                </a:solidFill>
                <a:latin typeface="Courier New"/>
              </a:rPr>
              <a:t> (</a:t>
            </a:r>
            <a:r>
              <a:rPr lang="nn-NO" sz="1400" b="1" dirty="0">
                <a:solidFill>
                  <a:srgbClr val="7F0055"/>
                </a:solidFill>
                <a:latin typeface="Courier New"/>
              </a:rPr>
              <a:t>int</a:t>
            </a:r>
            <a:r>
              <a:rPr lang="nn-NO" sz="1400" b="1" dirty="0">
                <a:solidFill>
                  <a:srgbClr val="000000"/>
                </a:solidFill>
                <a:latin typeface="Courier New"/>
              </a:rPr>
              <a:t> i=0; i&lt;10; i++){</a:t>
            </a:r>
          </a:p>
          <a:p>
            <a:r>
              <a:rPr lang="pl-PL" sz="1400" b="1" dirty="0">
                <a:solidFill>
                  <a:srgbClr val="000000"/>
                </a:solidFill>
                <a:latin typeface="Courier New"/>
              </a:rPr>
              <a:t>    k += ((l[i]*1.5) / </a:t>
            </a:r>
            <a:r>
              <a:rPr lang="pl-PL" sz="1400" b="1" dirty="0" smtClean="0">
                <a:solidFill>
                  <a:srgbClr val="000000"/>
                </a:solidFill>
                <a:latin typeface="Courier New"/>
              </a:rPr>
              <a:t>3 </a:t>
            </a:r>
            <a:r>
              <a:rPr lang="pl-PL" sz="1400" b="1" dirty="0">
                <a:solidFill>
                  <a:srgbClr val="000000"/>
                </a:solidFill>
                <a:latin typeface="Courier New"/>
              </a:rPr>
              <a:t>);</a:t>
            </a:r>
          </a:p>
          <a:p>
            <a:r>
              <a:rPr lang="pl-PL" sz="1400" b="1" dirty="0">
                <a:solidFill>
                  <a:srgbClr val="000000"/>
                </a:solidFill>
                <a:latin typeface="Courier New"/>
              </a:rPr>
              <a:t>    }</a:t>
            </a:r>
            <a:endParaRPr lang="pl-PL" sz="1400" b="1" dirty="0">
              <a:solidFill>
                <a:srgbClr val="3F7F5F"/>
              </a:solidFill>
              <a:latin typeface="Courier New"/>
            </a:endParaRPr>
          </a:p>
        </p:txBody>
      </p:sp>
      <p:sp>
        <p:nvSpPr>
          <p:cNvPr id="3" name="Prostokąt zaokrąglony 2"/>
          <p:cNvSpPr/>
          <p:nvPr/>
        </p:nvSpPr>
        <p:spPr>
          <a:xfrm>
            <a:off x="2046914" y="2866030"/>
            <a:ext cx="5992186" cy="1618048"/>
          </a:xfrm>
          <a:prstGeom prst="roundRect">
            <a:avLst>
              <a:gd name="adj" fmla="val 8264"/>
            </a:avLst>
          </a:prstGeom>
          <a:solidFill>
            <a:schemeClr val="bg1">
              <a:lumMod val="85000"/>
            </a:schemeClr>
          </a:solidFill>
          <a:ln>
            <a:solidFill>
              <a:schemeClr val="bg1">
                <a:lumMod val="6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200" b="1" dirty="0" err="1" smtClean="0">
                <a:solidFill>
                  <a:srgbClr val="7F0055"/>
                </a:solidFill>
                <a:latin typeface="Courier New"/>
              </a:rPr>
              <a:t>float</a:t>
            </a:r>
            <a:r>
              <a:rPr lang="pl-PL" sz="1200" b="1" dirty="0" smtClean="0">
                <a:solidFill>
                  <a:srgbClr val="000000"/>
                </a:solidFill>
                <a:latin typeface="Courier New"/>
              </a:rPr>
              <a:t> </a:t>
            </a:r>
            <a:r>
              <a:rPr lang="pl-PL" sz="1200" b="1" dirty="0" err="1" smtClean="0">
                <a:solidFill>
                  <a:srgbClr val="000000"/>
                </a:solidFill>
                <a:latin typeface="Courier New"/>
              </a:rPr>
              <a:t>milleageRate</a:t>
            </a:r>
            <a:r>
              <a:rPr lang="pl-PL" sz="1200" b="1" dirty="0" smtClean="0">
                <a:solidFill>
                  <a:srgbClr val="000000"/>
                </a:solidFill>
                <a:latin typeface="Courier New"/>
              </a:rPr>
              <a:t>;</a:t>
            </a:r>
            <a:endParaRPr lang="pl-PL" sz="1200" b="1" dirty="0">
              <a:solidFill>
                <a:srgbClr val="000000"/>
              </a:solidFill>
              <a:latin typeface="Courier New"/>
            </a:endParaRPr>
          </a:p>
          <a:p>
            <a:r>
              <a:rPr lang="pl-PL" sz="1200" b="1" dirty="0" err="1" smtClean="0">
                <a:solidFill>
                  <a:srgbClr val="7F0055"/>
                </a:solidFill>
                <a:latin typeface="Courier New"/>
              </a:rPr>
              <a:t>const</a:t>
            </a:r>
            <a:r>
              <a:rPr lang="pl-PL" sz="1200" b="1" dirty="0" smtClean="0">
                <a:solidFill>
                  <a:srgbClr val="000000"/>
                </a:solidFill>
                <a:latin typeface="Courier New"/>
              </a:rPr>
              <a:t> </a:t>
            </a:r>
            <a:r>
              <a:rPr lang="pl-PL" sz="1200" b="1" dirty="0" err="1">
                <a:solidFill>
                  <a:srgbClr val="7F0055"/>
                </a:solidFill>
                <a:latin typeface="Courier New"/>
              </a:rPr>
              <a:t>int</a:t>
            </a:r>
            <a:r>
              <a:rPr lang="pl-PL" sz="1200" b="1" dirty="0">
                <a:solidFill>
                  <a:srgbClr val="000000"/>
                </a:solidFill>
                <a:latin typeface="Courier New"/>
              </a:rPr>
              <a:t> </a:t>
            </a:r>
            <a:r>
              <a:rPr lang="pl-PL" sz="1200" b="1" dirty="0" err="1" smtClean="0">
                <a:solidFill>
                  <a:srgbClr val="000000"/>
                </a:solidFill>
                <a:latin typeface="Courier New"/>
              </a:rPr>
              <a:t>NUMER_OF_EMPLOYEE</a:t>
            </a:r>
            <a:r>
              <a:rPr lang="pl-PL" sz="1200" b="1" dirty="0" smtClean="0">
                <a:solidFill>
                  <a:srgbClr val="000000"/>
                </a:solidFill>
                <a:latin typeface="Courier New"/>
              </a:rPr>
              <a:t> = </a:t>
            </a:r>
            <a:r>
              <a:rPr lang="pl-PL" sz="1200" b="1" dirty="0">
                <a:solidFill>
                  <a:srgbClr val="000000"/>
                </a:solidFill>
                <a:latin typeface="Courier New"/>
              </a:rPr>
              <a:t>3;</a:t>
            </a:r>
          </a:p>
          <a:p>
            <a:r>
              <a:rPr lang="pl-PL" sz="1200" b="1" dirty="0" err="1" smtClean="0">
                <a:solidFill>
                  <a:srgbClr val="7F0055"/>
                </a:solidFill>
                <a:latin typeface="Courier New"/>
              </a:rPr>
              <a:t>float</a:t>
            </a:r>
            <a:r>
              <a:rPr lang="pl-PL" sz="1200" b="1" dirty="0" smtClean="0">
                <a:solidFill>
                  <a:srgbClr val="000000"/>
                </a:solidFill>
                <a:latin typeface="Courier New"/>
              </a:rPr>
              <a:t> </a:t>
            </a:r>
            <a:r>
              <a:rPr lang="pl-PL" sz="1200" b="1" dirty="0">
                <a:solidFill>
                  <a:srgbClr val="000000"/>
                </a:solidFill>
                <a:latin typeface="Courier New"/>
              </a:rPr>
              <a:t>sum = 0;</a:t>
            </a:r>
          </a:p>
          <a:p>
            <a:r>
              <a:rPr lang="pl-PL" sz="1200" b="1" dirty="0" smtClean="0">
                <a:solidFill>
                  <a:srgbClr val="7F0055"/>
                </a:solidFill>
                <a:latin typeface="Courier New"/>
              </a:rPr>
              <a:t>for</a:t>
            </a:r>
            <a:r>
              <a:rPr lang="pl-PL" sz="1200" b="1" dirty="0" smtClean="0">
                <a:solidFill>
                  <a:srgbClr val="000000"/>
                </a:solidFill>
                <a:latin typeface="Courier New"/>
              </a:rPr>
              <a:t> </a:t>
            </a:r>
            <a:r>
              <a:rPr lang="pl-PL" sz="1200" b="1" dirty="0">
                <a:solidFill>
                  <a:srgbClr val="000000"/>
                </a:solidFill>
                <a:latin typeface="Courier New"/>
              </a:rPr>
              <a:t>( </a:t>
            </a:r>
            <a:r>
              <a:rPr lang="pl-PL" sz="1200" b="1" dirty="0" err="1">
                <a:solidFill>
                  <a:srgbClr val="7F0055"/>
                </a:solidFill>
                <a:latin typeface="Courier New"/>
              </a:rPr>
              <a:t>int</a:t>
            </a:r>
            <a:r>
              <a:rPr lang="pl-PL" sz="1200" b="1" dirty="0">
                <a:solidFill>
                  <a:srgbClr val="000000"/>
                </a:solidFill>
                <a:latin typeface="Courier New"/>
              </a:rPr>
              <a:t> i=0; </a:t>
            </a:r>
            <a:r>
              <a:rPr lang="pl-PL" sz="1200" b="1" dirty="0" err="1" smtClean="0">
                <a:solidFill>
                  <a:srgbClr val="000000"/>
                </a:solidFill>
                <a:latin typeface="Courier New"/>
              </a:rPr>
              <a:t>i&lt;numberOfTrips</a:t>
            </a:r>
            <a:r>
              <a:rPr lang="pl-PL" sz="1200" b="1" dirty="0" smtClean="0">
                <a:solidFill>
                  <a:srgbClr val="000000"/>
                </a:solidFill>
                <a:latin typeface="Courier New"/>
              </a:rPr>
              <a:t>; </a:t>
            </a:r>
            <a:r>
              <a:rPr lang="pl-PL" sz="1200" b="1" dirty="0">
                <a:solidFill>
                  <a:srgbClr val="000000"/>
                </a:solidFill>
                <a:latin typeface="Courier New"/>
              </a:rPr>
              <a:t>i++ ){</a:t>
            </a:r>
          </a:p>
          <a:p>
            <a:r>
              <a:rPr lang="pl-PL" sz="1200" b="1" dirty="0" smtClean="0">
                <a:solidFill>
                  <a:srgbClr val="7F0055"/>
                </a:solidFill>
                <a:latin typeface="Courier New"/>
              </a:rPr>
              <a:t>   </a:t>
            </a:r>
            <a:r>
              <a:rPr lang="pl-PL" sz="1200" b="1" dirty="0" err="1" smtClean="0">
                <a:solidFill>
                  <a:srgbClr val="7F0055"/>
                </a:solidFill>
                <a:latin typeface="Courier New"/>
              </a:rPr>
              <a:t>float</a:t>
            </a:r>
            <a:r>
              <a:rPr lang="pl-PL" sz="1200" b="1" dirty="0" smtClean="0">
                <a:solidFill>
                  <a:srgbClr val="000000"/>
                </a:solidFill>
                <a:latin typeface="Courier New"/>
              </a:rPr>
              <a:t> </a:t>
            </a:r>
            <a:r>
              <a:rPr lang="pl-PL" sz="1200" b="1" dirty="0" err="1" smtClean="0">
                <a:solidFill>
                  <a:srgbClr val="000000"/>
                </a:solidFill>
                <a:latin typeface="Courier New"/>
              </a:rPr>
              <a:t>totalCompensation</a:t>
            </a:r>
            <a:r>
              <a:rPr lang="pl-PL" sz="1200" b="1" dirty="0" smtClean="0">
                <a:solidFill>
                  <a:srgbClr val="000000"/>
                </a:solidFill>
                <a:latin typeface="Courier New"/>
              </a:rPr>
              <a:t> </a:t>
            </a:r>
            <a:r>
              <a:rPr lang="pl-PL" sz="1200" b="1" dirty="0">
                <a:solidFill>
                  <a:srgbClr val="000000"/>
                </a:solidFill>
                <a:latin typeface="Courier New"/>
              </a:rPr>
              <a:t>= </a:t>
            </a:r>
            <a:r>
              <a:rPr lang="pl-PL" sz="1200" b="1" dirty="0" err="1" smtClean="0">
                <a:solidFill>
                  <a:srgbClr val="000000"/>
                </a:solidFill>
                <a:latin typeface="Courier New"/>
              </a:rPr>
              <a:t>tripLength</a:t>
            </a:r>
            <a:r>
              <a:rPr lang="pl-PL" sz="1200" b="1" dirty="0" smtClean="0">
                <a:solidFill>
                  <a:srgbClr val="000000"/>
                </a:solidFill>
                <a:latin typeface="Courier New"/>
              </a:rPr>
              <a:t>[i</a:t>
            </a:r>
            <a:r>
              <a:rPr lang="pl-PL" sz="1200" b="1" dirty="0">
                <a:solidFill>
                  <a:srgbClr val="000000"/>
                </a:solidFill>
                <a:latin typeface="Courier New"/>
              </a:rPr>
              <a:t>] * </a:t>
            </a:r>
            <a:r>
              <a:rPr lang="pl-PL" sz="1200" b="1" dirty="0" err="1" smtClean="0">
                <a:solidFill>
                  <a:srgbClr val="000000"/>
                </a:solidFill>
                <a:latin typeface="Courier New"/>
              </a:rPr>
              <a:t>milleageRate</a:t>
            </a:r>
            <a:r>
              <a:rPr lang="pl-PL" sz="1200" b="1" dirty="0" smtClean="0">
                <a:solidFill>
                  <a:srgbClr val="000000"/>
                </a:solidFill>
                <a:latin typeface="Courier New"/>
              </a:rPr>
              <a:t>;</a:t>
            </a:r>
            <a:endParaRPr lang="pl-PL" sz="1200" b="1" dirty="0">
              <a:solidFill>
                <a:srgbClr val="000000"/>
              </a:solidFill>
              <a:latin typeface="Courier New"/>
            </a:endParaRPr>
          </a:p>
          <a:p>
            <a:r>
              <a:rPr lang="pl-PL" sz="1200" b="1" dirty="0">
                <a:solidFill>
                  <a:srgbClr val="000000"/>
                </a:solidFill>
                <a:latin typeface="Courier New"/>
              </a:rPr>
              <a:t>   </a:t>
            </a:r>
            <a:r>
              <a:rPr lang="pl-PL" sz="1200" b="1" dirty="0" err="1" smtClean="0">
                <a:solidFill>
                  <a:srgbClr val="7F0055"/>
                </a:solidFill>
                <a:latin typeface="Courier New"/>
              </a:rPr>
              <a:t>float</a:t>
            </a:r>
            <a:r>
              <a:rPr lang="pl-PL" sz="1200" b="1" dirty="0" smtClean="0">
                <a:solidFill>
                  <a:srgbClr val="000000"/>
                </a:solidFill>
                <a:latin typeface="Courier New"/>
              </a:rPr>
              <a:t> </a:t>
            </a:r>
            <a:r>
              <a:rPr lang="pl-PL" sz="1200" b="1" dirty="0" err="1" smtClean="0">
                <a:solidFill>
                  <a:srgbClr val="000000"/>
                </a:solidFill>
                <a:latin typeface="Courier New"/>
              </a:rPr>
              <a:t>deduction</a:t>
            </a:r>
            <a:r>
              <a:rPr lang="pl-PL" sz="1200" b="1" dirty="0" smtClean="0">
                <a:solidFill>
                  <a:srgbClr val="000000"/>
                </a:solidFill>
                <a:latin typeface="Courier New"/>
              </a:rPr>
              <a:t> = </a:t>
            </a:r>
            <a:r>
              <a:rPr lang="pl-PL" sz="1200" b="1" dirty="0" err="1" smtClean="0">
                <a:solidFill>
                  <a:srgbClr val="000000"/>
                </a:solidFill>
                <a:latin typeface="Courier New"/>
              </a:rPr>
              <a:t>totalCompensation</a:t>
            </a:r>
            <a:r>
              <a:rPr lang="pl-PL" sz="1200" b="1" dirty="0" smtClean="0">
                <a:solidFill>
                  <a:srgbClr val="000000"/>
                </a:solidFill>
                <a:latin typeface="Courier New"/>
              </a:rPr>
              <a:t> / </a:t>
            </a:r>
            <a:r>
              <a:rPr lang="pl-PL" sz="1200" b="1" dirty="0" err="1" smtClean="0">
                <a:solidFill>
                  <a:srgbClr val="000000"/>
                </a:solidFill>
                <a:latin typeface="Courier New"/>
              </a:rPr>
              <a:t>NUMER_OF_EMPLOYEE</a:t>
            </a:r>
            <a:r>
              <a:rPr lang="pl-PL" sz="1200" b="1" dirty="0" smtClean="0">
                <a:solidFill>
                  <a:srgbClr val="000000"/>
                </a:solidFill>
                <a:latin typeface="Courier New"/>
              </a:rPr>
              <a:t>;</a:t>
            </a:r>
            <a:endParaRPr lang="pl-PL" sz="1200" b="1" dirty="0">
              <a:solidFill>
                <a:srgbClr val="000000"/>
              </a:solidFill>
              <a:latin typeface="Courier New"/>
            </a:endParaRPr>
          </a:p>
          <a:p>
            <a:r>
              <a:rPr lang="pl-PL" sz="1200" b="1" dirty="0">
                <a:solidFill>
                  <a:srgbClr val="000000"/>
                </a:solidFill>
                <a:latin typeface="Courier New"/>
              </a:rPr>
              <a:t>   </a:t>
            </a:r>
            <a:r>
              <a:rPr lang="pl-PL" sz="1200" b="1" dirty="0" smtClean="0">
                <a:solidFill>
                  <a:srgbClr val="000000"/>
                </a:solidFill>
                <a:latin typeface="Courier New"/>
              </a:rPr>
              <a:t>sum </a:t>
            </a:r>
            <a:r>
              <a:rPr lang="pl-PL" sz="1200" b="1" dirty="0">
                <a:solidFill>
                  <a:srgbClr val="000000"/>
                </a:solidFill>
                <a:latin typeface="Courier New"/>
              </a:rPr>
              <a:t>+= </a:t>
            </a:r>
            <a:r>
              <a:rPr lang="pl-PL" sz="1200" b="1" dirty="0" err="1" smtClean="0">
                <a:solidFill>
                  <a:srgbClr val="000000"/>
                </a:solidFill>
                <a:latin typeface="Courier New"/>
              </a:rPr>
              <a:t>deduction</a:t>
            </a:r>
            <a:r>
              <a:rPr lang="pl-PL" sz="1200" b="1" dirty="0" smtClean="0">
                <a:solidFill>
                  <a:srgbClr val="000000"/>
                </a:solidFill>
                <a:latin typeface="Courier New"/>
              </a:rPr>
              <a:t>;</a:t>
            </a:r>
            <a:endParaRPr lang="pl-PL" sz="1200" b="1" dirty="0">
              <a:solidFill>
                <a:srgbClr val="000000"/>
              </a:solidFill>
              <a:latin typeface="Courier New"/>
            </a:endParaRPr>
          </a:p>
          <a:p>
            <a:r>
              <a:rPr lang="pl-PL" sz="1200" b="1" dirty="0" smtClean="0">
                <a:solidFill>
                  <a:srgbClr val="000000"/>
                </a:solidFill>
                <a:latin typeface="Courier New"/>
              </a:rPr>
              <a:t>}</a:t>
            </a:r>
            <a:endParaRPr lang="pl-PL" sz="1200" b="1" dirty="0">
              <a:solidFill>
                <a:srgbClr val="3F7F5F"/>
              </a:solidFill>
              <a:latin typeface="Courier New"/>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781443" y="1514901"/>
            <a:ext cx="4352584" cy="1546040"/>
          </a:xfrm>
          <a:prstGeom prst="roundRect">
            <a:avLst>
              <a:gd name="adj" fmla="val 8264"/>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a:solidFill>
                  <a:srgbClr val="7F0055"/>
                </a:solidFill>
                <a:latin typeface="Courier New"/>
              </a:rPr>
              <a:t>public</a:t>
            </a:r>
            <a:r>
              <a:rPr lang="pl-PL" sz="1400" b="1" dirty="0">
                <a:solidFill>
                  <a:srgbClr val="000000"/>
                </a:solidFill>
                <a:latin typeface="Courier New"/>
              </a:rPr>
              <a:t> </a:t>
            </a:r>
            <a:r>
              <a:rPr lang="pl-PL" sz="1400" b="1" dirty="0" err="1">
                <a:solidFill>
                  <a:srgbClr val="7F0055"/>
                </a:solidFill>
                <a:latin typeface="Courier New"/>
              </a:rPr>
              <a:t>class</a:t>
            </a:r>
            <a:r>
              <a:rPr lang="pl-PL" sz="1400" b="1" dirty="0">
                <a:solidFill>
                  <a:srgbClr val="000000"/>
                </a:solidFill>
                <a:latin typeface="Courier New"/>
              </a:rPr>
              <a:t> </a:t>
            </a:r>
            <a:r>
              <a:rPr lang="pl-PL" sz="1400" b="1" dirty="0" err="1" smtClean="0">
                <a:solidFill>
                  <a:srgbClr val="000000"/>
                </a:solidFill>
                <a:latin typeface="Courier New"/>
              </a:rPr>
              <a:t>CsmrDt</a:t>
            </a:r>
            <a:r>
              <a:rPr lang="pl-PL" sz="1400" b="1" dirty="0" smtClean="0">
                <a:solidFill>
                  <a:srgbClr val="000000"/>
                </a:solidFill>
                <a:latin typeface="Courier New"/>
              </a:rPr>
              <a:t> {</a:t>
            </a:r>
            <a:endParaRPr lang="pl-PL" sz="1400" b="1" dirty="0">
              <a:solidFill>
                <a:srgbClr val="000000"/>
              </a:solidFill>
              <a:latin typeface="Courier New"/>
            </a:endParaRP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err="1">
                <a:solidFill>
                  <a:srgbClr val="7F0055"/>
                </a:solidFill>
                <a:latin typeface="Courier New"/>
              </a:rPr>
              <a:t>void</a:t>
            </a:r>
            <a:r>
              <a:rPr lang="pl-PL" sz="1400" b="1" dirty="0">
                <a:solidFill>
                  <a:srgbClr val="000000"/>
                </a:solidFill>
                <a:latin typeface="Courier New"/>
              </a:rPr>
              <a:t> </a:t>
            </a:r>
            <a:r>
              <a:rPr lang="pl-PL" sz="1400" b="1" dirty="0" err="1" smtClean="0">
                <a:solidFill>
                  <a:srgbClr val="000000"/>
                </a:solidFill>
                <a:latin typeface="Courier New"/>
              </a:rPr>
              <a:t>crtshpcrt</a:t>
            </a:r>
            <a:r>
              <a:rPr lang="pl-PL" sz="1400" b="1" dirty="0" smtClean="0">
                <a:solidFill>
                  <a:srgbClr val="000000"/>
                </a:solidFill>
                <a:latin typeface="Courier New"/>
              </a:rPr>
              <a:t>() </a:t>
            </a:r>
            <a:r>
              <a:rPr lang="pl-PL" sz="1400" b="1" dirty="0">
                <a:solidFill>
                  <a:srgbClr val="000000"/>
                </a:solidFill>
                <a:latin typeface="Courier New"/>
              </a:rPr>
              <a:t>{</a:t>
            </a:r>
            <a:r>
              <a:rPr lang="pl-PL" sz="1400" b="1" dirty="0">
                <a:solidFill>
                  <a:srgbClr val="3F7F5F"/>
                </a:solidFill>
                <a:latin typeface="Courier New"/>
              </a:rPr>
              <a:t>/*...*/</a:t>
            </a:r>
            <a:r>
              <a:rPr lang="pl-PL" sz="1400" b="1" dirty="0">
                <a:solidFill>
                  <a:srgbClr val="000000"/>
                </a:solidFill>
                <a:latin typeface="Courier New"/>
              </a:rPr>
              <a:t>};</a:t>
            </a: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err="1" smtClean="0">
                <a:solidFill>
                  <a:srgbClr val="7F0055"/>
                </a:solidFill>
                <a:latin typeface="Courier New"/>
              </a:rPr>
              <a:t>void</a:t>
            </a:r>
            <a:r>
              <a:rPr lang="pl-PL" sz="1400" b="1" dirty="0" smtClean="0">
                <a:solidFill>
                  <a:srgbClr val="000000"/>
                </a:solidFill>
                <a:latin typeface="Courier New"/>
              </a:rPr>
              <a:t> </a:t>
            </a:r>
            <a:r>
              <a:rPr lang="pl-PL" sz="1400" b="1" dirty="0" err="1" smtClean="0">
                <a:solidFill>
                  <a:srgbClr val="000000"/>
                </a:solidFill>
                <a:latin typeface="Courier New"/>
              </a:rPr>
              <a:t>remcrt</a:t>
            </a:r>
            <a:r>
              <a:rPr lang="pl-PL" sz="1400" b="1" dirty="0" smtClean="0">
                <a:solidFill>
                  <a:srgbClr val="000000"/>
                </a:solidFill>
                <a:latin typeface="Courier New"/>
              </a:rPr>
              <a:t>() </a:t>
            </a:r>
            <a:r>
              <a:rPr lang="pl-PL" sz="1400" b="1" dirty="0">
                <a:solidFill>
                  <a:srgbClr val="000000"/>
                </a:solidFill>
                <a:latin typeface="Courier New"/>
              </a:rPr>
              <a:t>{</a:t>
            </a:r>
            <a:r>
              <a:rPr lang="pl-PL" sz="1400" b="1" dirty="0">
                <a:solidFill>
                  <a:srgbClr val="3F7F5F"/>
                </a:solidFill>
                <a:latin typeface="Courier New"/>
              </a:rPr>
              <a:t>/*...*/</a:t>
            </a:r>
            <a:r>
              <a:rPr lang="pl-PL" sz="1400" b="1" dirty="0">
                <a:solidFill>
                  <a:srgbClr val="000000"/>
                </a:solidFill>
                <a:latin typeface="Courier New"/>
              </a:rPr>
              <a:t>};</a:t>
            </a:r>
          </a:p>
          <a:p>
            <a:r>
              <a:rPr lang="pl-PL" sz="1400" b="1" dirty="0" smtClean="0">
                <a:solidFill>
                  <a:srgbClr val="7F0055"/>
                </a:solidFill>
                <a:latin typeface="Courier New"/>
              </a:rPr>
              <a:t>   </a:t>
            </a:r>
            <a:r>
              <a:rPr lang="nb-NO" sz="1400" b="1" dirty="0" smtClean="0">
                <a:solidFill>
                  <a:srgbClr val="7F0055"/>
                </a:solidFill>
                <a:latin typeface="Courier New"/>
              </a:rPr>
              <a:t>private</a:t>
            </a:r>
            <a:r>
              <a:rPr lang="nb-NO" sz="1400" b="1" dirty="0" smtClean="0">
                <a:solidFill>
                  <a:srgbClr val="000000"/>
                </a:solidFill>
                <a:latin typeface="Courier New"/>
              </a:rPr>
              <a:t> </a:t>
            </a:r>
            <a:r>
              <a:rPr lang="nb-NO" sz="1400" b="1" dirty="0">
                <a:solidFill>
                  <a:srgbClr val="7F0055"/>
                </a:solidFill>
                <a:latin typeface="Courier New"/>
              </a:rPr>
              <a:t>final</a:t>
            </a:r>
            <a:r>
              <a:rPr lang="nb-NO" sz="1400" b="1" dirty="0">
                <a:solidFill>
                  <a:srgbClr val="000000"/>
                </a:solidFill>
                <a:latin typeface="Courier New"/>
              </a:rPr>
              <a:t> </a:t>
            </a:r>
            <a:r>
              <a:rPr lang="nb-NO" sz="1400" b="1" dirty="0">
                <a:solidFill>
                  <a:srgbClr val="7F0055"/>
                </a:solidFill>
                <a:latin typeface="Courier New"/>
              </a:rPr>
              <a:t>int</a:t>
            </a:r>
            <a:r>
              <a:rPr lang="nb-NO" sz="1400" b="1" dirty="0">
                <a:solidFill>
                  <a:srgbClr val="000000"/>
                </a:solidFill>
                <a:latin typeface="Courier New"/>
              </a:rPr>
              <a:t> </a:t>
            </a:r>
            <a:r>
              <a:rPr lang="pl-PL" sz="1400" b="1" dirty="0" err="1" smtClean="0">
                <a:solidFill>
                  <a:schemeClr val="tx1"/>
                </a:solidFill>
                <a:latin typeface="Courier New"/>
              </a:rPr>
              <a:t>ssntm</a:t>
            </a:r>
            <a:r>
              <a:rPr lang="pl-PL" sz="1400" b="1" dirty="0" smtClean="0">
                <a:solidFill>
                  <a:schemeClr val="tx1"/>
                </a:solidFill>
                <a:latin typeface="Courier New"/>
              </a:rPr>
              <a:t> </a:t>
            </a:r>
            <a:r>
              <a:rPr lang="nb-NO" sz="1400" b="1" dirty="0" smtClean="0">
                <a:solidFill>
                  <a:srgbClr val="000000"/>
                </a:solidFill>
                <a:latin typeface="Courier New"/>
              </a:rPr>
              <a:t>= </a:t>
            </a:r>
            <a:r>
              <a:rPr lang="nb-NO" sz="1400" b="1" dirty="0">
                <a:solidFill>
                  <a:srgbClr val="000000"/>
                </a:solidFill>
                <a:latin typeface="Courier New"/>
              </a:rPr>
              <a:t>10;</a:t>
            </a:r>
          </a:p>
          <a:p>
            <a:r>
              <a:rPr lang="pl-PL" sz="1400" b="1" dirty="0" smtClean="0">
                <a:solidFill>
                  <a:srgbClr val="3F7F5F"/>
                </a:solidFill>
                <a:latin typeface="Courier New"/>
              </a:rPr>
              <a:t>   /*...*/</a:t>
            </a:r>
            <a:endParaRPr lang="pl-PL" sz="1400" b="1" dirty="0">
              <a:solidFill>
                <a:srgbClr val="3F7F5F"/>
              </a:solidFill>
              <a:latin typeface="Courier New"/>
            </a:endParaRPr>
          </a:p>
          <a:p>
            <a:r>
              <a:rPr lang="pl-PL" sz="1400" b="1" dirty="0">
                <a:solidFill>
                  <a:srgbClr val="000000"/>
                </a:solidFill>
                <a:latin typeface="Courier New"/>
              </a:rPr>
              <a:t>}</a:t>
            </a:r>
            <a:endParaRPr lang="pl-PL" sz="1400" b="1" dirty="0">
              <a:solidFill>
                <a:srgbClr val="3F7F5F"/>
              </a:solidFill>
              <a:latin typeface="Courier New"/>
            </a:endParaRPr>
          </a:p>
        </p:txBody>
      </p:sp>
      <p:sp>
        <p:nvSpPr>
          <p:cNvPr id="3" name="Prostokąt zaokrąglony 2"/>
          <p:cNvSpPr/>
          <p:nvPr/>
        </p:nvSpPr>
        <p:spPr>
          <a:xfrm>
            <a:off x="1720671" y="3411940"/>
            <a:ext cx="5504712" cy="1546040"/>
          </a:xfrm>
          <a:prstGeom prst="roundRect">
            <a:avLst>
              <a:gd name="adj" fmla="val 8264"/>
            </a:avLst>
          </a:prstGeom>
          <a:solidFill>
            <a:schemeClr val="bg1">
              <a:lumMod val="85000"/>
            </a:schemeClr>
          </a:solidFill>
          <a:ln>
            <a:solidFill>
              <a:schemeClr val="bg1">
                <a:lumMod val="6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a:solidFill>
                  <a:srgbClr val="7F0055"/>
                </a:solidFill>
                <a:latin typeface="Courier New"/>
              </a:rPr>
              <a:t>public</a:t>
            </a:r>
            <a:r>
              <a:rPr lang="pl-PL" sz="1400" b="1" dirty="0">
                <a:solidFill>
                  <a:srgbClr val="000000"/>
                </a:solidFill>
                <a:latin typeface="Courier New"/>
              </a:rPr>
              <a:t> </a:t>
            </a:r>
            <a:r>
              <a:rPr lang="pl-PL" sz="1400" b="1" dirty="0" err="1">
                <a:solidFill>
                  <a:srgbClr val="7F0055"/>
                </a:solidFill>
                <a:latin typeface="Courier New"/>
              </a:rPr>
              <a:t>class</a:t>
            </a:r>
            <a:r>
              <a:rPr lang="pl-PL" sz="1400" b="1" dirty="0">
                <a:solidFill>
                  <a:srgbClr val="000000"/>
                </a:solidFill>
                <a:latin typeface="Courier New"/>
              </a:rPr>
              <a:t> </a:t>
            </a:r>
            <a:r>
              <a:rPr lang="pl-PL" sz="1400" b="1" dirty="0" err="1" smtClean="0">
                <a:solidFill>
                  <a:srgbClr val="000000"/>
                </a:solidFill>
                <a:latin typeface="Courier New"/>
              </a:rPr>
              <a:t>CustomerDataset</a:t>
            </a:r>
            <a:r>
              <a:rPr lang="pl-PL" sz="1400" b="1" dirty="0" smtClean="0">
                <a:solidFill>
                  <a:srgbClr val="000000"/>
                </a:solidFill>
                <a:latin typeface="Courier New"/>
              </a:rPr>
              <a:t> {</a:t>
            </a:r>
            <a:endParaRPr lang="pl-PL" sz="1400" b="1" dirty="0">
              <a:solidFill>
                <a:srgbClr val="000000"/>
              </a:solidFill>
              <a:latin typeface="Courier New"/>
            </a:endParaRP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err="1">
                <a:solidFill>
                  <a:srgbClr val="7F0055"/>
                </a:solidFill>
                <a:latin typeface="Courier New"/>
              </a:rPr>
              <a:t>void</a:t>
            </a:r>
            <a:r>
              <a:rPr lang="pl-PL" sz="1400" b="1" dirty="0">
                <a:solidFill>
                  <a:srgbClr val="000000"/>
                </a:solidFill>
                <a:latin typeface="Courier New"/>
              </a:rPr>
              <a:t> </a:t>
            </a:r>
            <a:r>
              <a:rPr lang="pl-PL" sz="1400" b="1" dirty="0" err="1" smtClean="0">
                <a:solidFill>
                  <a:srgbClr val="000000"/>
                </a:solidFill>
                <a:latin typeface="Courier New"/>
              </a:rPr>
              <a:t>createShoppingCart</a:t>
            </a:r>
            <a:r>
              <a:rPr lang="pl-PL" sz="1400" b="1" dirty="0" smtClean="0">
                <a:solidFill>
                  <a:srgbClr val="000000"/>
                </a:solidFill>
                <a:latin typeface="Courier New"/>
              </a:rPr>
              <a:t>() </a:t>
            </a:r>
            <a:r>
              <a:rPr lang="pl-PL" sz="1400" b="1" dirty="0">
                <a:solidFill>
                  <a:srgbClr val="000000"/>
                </a:solidFill>
                <a:latin typeface="Courier New"/>
              </a:rPr>
              <a:t>{</a:t>
            </a:r>
            <a:r>
              <a:rPr lang="pl-PL" sz="1400" b="1" dirty="0">
                <a:solidFill>
                  <a:srgbClr val="3F7F5F"/>
                </a:solidFill>
                <a:latin typeface="Courier New"/>
              </a:rPr>
              <a:t>/*...*/</a:t>
            </a:r>
            <a:r>
              <a:rPr lang="pl-PL" sz="1400" b="1" dirty="0">
                <a:solidFill>
                  <a:srgbClr val="000000"/>
                </a:solidFill>
                <a:latin typeface="Courier New"/>
              </a:rPr>
              <a:t>};</a:t>
            </a: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err="1">
                <a:solidFill>
                  <a:srgbClr val="7F0055"/>
                </a:solidFill>
                <a:latin typeface="Courier New"/>
              </a:rPr>
              <a:t>void</a:t>
            </a:r>
            <a:r>
              <a:rPr lang="pl-PL" sz="1400" b="1" dirty="0">
                <a:solidFill>
                  <a:srgbClr val="000000"/>
                </a:solidFill>
                <a:latin typeface="Courier New"/>
              </a:rPr>
              <a:t> </a:t>
            </a:r>
            <a:r>
              <a:rPr lang="pl-PL" sz="1400" b="1" dirty="0" err="1" smtClean="0">
                <a:solidFill>
                  <a:srgbClr val="000000"/>
                </a:solidFill>
                <a:latin typeface="Courier New"/>
              </a:rPr>
              <a:t>removeCart</a:t>
            </a:r>
            <a:r>
              <a:rPr lang="pl-PL" sz="1400" b="1" dirty="0" smtClean="0">
                <a:solidFill>
                  <a:srgbClr val="000000"/>
                </a:solidFill>
                <a:latin typeface="Courier New"/>
              </a:rPr>
              <a:t>() </a:t>
            </a:r>
            <a:r>
              <a:rPr lang="pl-PL" sz="1400" b="1" dirty="0">
                <a:solidFill>
                  <a:srgbClr val="000000"/>
                </a:solidFill>
                <a:latin typeface="Courier New"/>
              </a:rPr>
              <a:t>{</a:t>
            </a:r>
            <a:r>
              <a:rPr lang="pl-PL" sz="1400" b="1" dirty="0">
                <a:solidFill>
                  <a:srgbClr val="3F7F5F"/>
                </a:solidFill>
                <a:latin typeface="Courier New"/>
              </a:rPr>
              <a:t>/*...*/</a:t>
            </a:r>
            <a:r>
              <a:rPr lang="pl-PL" sz="1400" b="1" dirty="0">
                <a:solidFill>
                  <a:srgbClr val="000000"/>
                </a:solidFill>
                <a:latin typeface="Courier New"/>
              </a:rPr>
              <a:t>};</a:t>
            </a:r>
          </a:p>
          <a:p>
            <a:r>
              <a:rPr lang="pl-PL" sz="1400" b="1" dirty="0" smtClean="0">
                <a:solidFill>
                  <a:srgbClr val="7F0055"/>
                </a:solidFill>
                <a:latin typeface="Courier New"/>
              </a:rPr>
              <a:t>   </a:t>
            </a:r>
            <a:r>
              <a:rPr lang="en-US" sz="1400" b="1" dirty="0" smtClean="0">
                <a:solidFill>
                  <a:srgbClr val="7F0055"/>
                </a:solidFill>
                <a:latin typeface="Courier New"/>
              </a:rPr>
              <a:t>private</a:t>
            </a:r>
            <a:r>
              <a:rPr lang="en-US" sz="1400" b="1" dirty="0" smtClean="0">
                <a:solidFill>
                  <a:srgbClr val="000000"/>
                </a:solidFill>
                <a:latin typeface="Courier New"/>
              </a:rPr>
              <a:t> </a:t>
            </a:r>
            <a:r>
              <a:rPr lang="en-US" sz="1400" b="1" dirty="0">
                <a:solidFill>
                  <a:srgbClr val="7F0055"/>
                </a:solidFill>
                <a:latin typeface="Courier New"/>
              </a:rPr>
              <a:t>final</a:t>
            </a:r>
            <a:r>
              <a:rPr lang="en-US" sz="1400" b="1" dirty="0">
                <a:solidFill>
                  <a:srgbClr val="000000"/>
                </a:solidFill>
                <a:latin typeface="Courier New"/>
              </a:rPr>
              <a:t> </a:t>
            </a:r>
            <a:r>
              <a:rPr lang="en-US" sz="1400" b="1" dirty="0" err="1">
                <a:solidFill>
                  <a:srgbClr val="7F0055"/>
                </a:solidFill>
                <a:latin typeface="Courier New"/>
              </a:rPr>
              <a:t>int</a:t>
            </a:r>
            <a:r>
              <a:rPr lang="en-US" sz="1400" b="1" dirty="0">
                <a:solidFill>
                  <a:srgbClr val="000000"/>
                </a:solidFill>
                <a:latin typeface="Courier New"/>
              </a:rPr>
              <a:t> </a:t>
            </a:r>
            <a:r>
              <a:rPr lang="pl-PL" sz="1400" b="1" dirty="0" err="1" smtClean="0">
                <a:solidFill>
                  <a:srgbClr val="000000"/>
                </a:solidFill>
                <a:latin typeface="Courier New"/>
              </a:rPr>
              <a:t>sessionTimeout</a:t>
            </a:r>
            <a:r>
              <a:rPr lang="pl-PL" sz="1400" b="1" dirty="0" smtClean="0">
                <a:solidFill>
                  <a:srgbClr val="000000"/>
                </a:solidFill>
                <a:latin typeface="Courier New"/>
              </a:rPr>
              <a:t> = 10;</a:t>
            </a:r>
            <a:endParaRPr lang="en-US" sz="1400" b="1" dirty="0">
              <a:solidFill>
                <a:srgbClr val="000000"/>
              </a:solidFill>
              <a:highlight>
                <a:srgbClr val="F0D8A8"/>
              </a:highlight>
              <a:latin typeface="Courier New"/>
            </a:endParaRPr>
          </a:p>
          <a:p>
            <a:r>
              <a:rPr lang="pl-PL" sz="1400" b="1" dirty="0" smtClean="0">
                <a:solidFill>
                  <a:srgbClr val="3F7F5F"/>
                </a:solidFill>
                <a:latin typeface="Courier New"/>
              </a:rPr>
              <a:t>   /*...*/</a:t>
            </a:r>
            <a:endParaRPr lang="pl-PL" sz="1400" b="1" dirty="0">
              <a:solidFill>
                <a:srgbClr val="3F7F5F"/>
              </a:solidFill>
              <a:latin typeface="Courier New"/>
            </a:endParaRPr>
          </a:p>
          <a:p>
            <a:r>
              <a:rPr lang="pl-PL" sz="1400" b="1" dirty="0">
                <a:solidFill>
                  <a:srgbClr val="000000"/>
                </a:solidFill>
                <a:latin typeface="Courier New"/>
              </a:rPr>
              <a:t>}</a:t>
            </a:r>
            <a:endParaRPr lang="pl-PL" sz="1400" b="1" dirty="0">
              <a:solidFill>
                <a:srgbClr val="3F7F5F"/>
              </a:solidFill>
              <a:latin typeface="Courier New"/>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pPr>
              <a:spcBef>
                <a:spcPts val="0"/>
              </a:spcBef>
              <a:spcAft>
                <a:spcPts val="600"/>
              </a:spcAft>
            </a:pPr>
            <a:r>
              <a:rPr lang="pl-PL" sz="3200" dirty="0" smtClean="0">
                <a:cs typeface="Courier New" pitchFamily="49" charset="0"/>
              </a:rPr>
              <a:t>Nazwy powinny sugerować co zwracają</a:t>
            </a:r>
          </a:p>
          <a:p>
            <a:pPr>
              <a:spcBef>
                <a:spcPts val="0"/>
              </a:spcBef>
              <a:spcAft>
                <a:spcPts val="600"/>
              </a:spcAft>
            </a:pPr>
            <a:endParaRPr lang="pl-PL" sz="3200" dirty="0" smtClean="0">
              <a:cs typeface="Courier New" pitchFamily="49" charset="0"/>
            </a:endParaRPr>
          </a:p>
          <a:p>
            <a:pPr>
              <a:spcBef>
                <a:spcPts val="0"/>
              </a:spcBef>
              <a:spcAft>
                <a:spcPts val="600"/>
              </a:spcAft>
            </a:pPr>
            <a:r>
              <a:rPr lang="pl-PL" sz="3200" dirty="0" smtClean="0">
                <a:cs typeface="Courier New" pitchFamily="49" charset="0"/>
              </a:rPr>
              <a:t>Nazwy muszą </a:t>
            </a:r>
            <a:r>
              <a:rPr lang="en-US" sz="3200" dirty="0" err="1" smtClean="0">
                <a:cs typeface="Courier New" pitchFamily="49" charset="0"/>
              </a:rPr>
              <a:t>mówić</a:t>
            </a:r>
            <a:r>
              <a:rPr lang="pl-PL" sz="3200" dirty="0" smtClean="0">
                <a:cs typeface="Courier New" pitchFamily="49" charset="0"/>
              </a:rPr>
              <a:t> o całym zakresie funkcjonalności</a:t>
            </a:r>
          </a:p>
        </p:txBody>
      </p:sp>
      <p:sp>
        <p:nvSpPr>
          <p:cNvPr id="3" name="Tytuł 2"/>
          <p:cNvSpPr>
            <a:spLocks noGrp="1"/>
          </p:cNvSpPr>
          <p:nvPr>
            <p:ph type="title"/>
          </p:nvPr>
        </p:nvSpPr>
        <p:spPr/>
        <p:txBody>
          <a:bodyPr/>
          <a:lstStyle/>
          <a:p>
            <a:r>
              <a:rPr lang="pl-PL" dirty="0" smtClean="0"/>
              <a:t>Metody</a:t>
            </a:r>
            <a:endParaRPr lang="pl-PL" dirty="0"/>
          </a:p>
        </p:txBody>
      </p:sp>
      <p:sp>
        <p:nvSpPr>
          <p:cNvPr id="4" name="Prostokąt zaokrąglony 3"/>
          <p:cNvSpPr/>
          <p:nvPr/>
        </p:nvSpPr>
        <p:spPr>
          <a:xfrm>
            <a:off x="820957" y="2168860"/>
            <a:ext cx="7144024" cy="504056"/>
          </a:xfrm>
          <a:prstGeom prst="roundRect">
            <a:avLst>
              <a:gd name="adj" fmla="val 8264"/>
            </a:avLst>
          </a:prstGeom>
          <a:solidFill>
            <a:schemeClr val="bg1">
              <a:lumMod val="8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err="1" smtClean="0">
                <a:latin typeface="Courier New" pitchFamily="49" charset="0"/>
                <a:cs typeface="Courier New" pitchFamily="49" charset="0"/>
              </a:rPr>
              <a:t>String</a:t>
            </a:r>
            <a:r>
              <a:rPr lang="pl-PL" sz="1400" b="1" dirty="0" smtClean="0">
                <a:latin typeface="Courier New" pitchFamily="49" charset="0"/>
                <a:cs typeface="Courier New" pitchFamily="49" charset="0"/>
              </a:rPr>
              <a:t> </a:t>
            </a:r>
            <a:r>
              <a:rPr lang="pl-PL" sz="1400" b="1" dirty="0" err="1" smtClean="0">
                <a:latin typeface="Courier New" pitchFamily="49" charset="0"/>
                <a:cs typeface="Courier New" pitchFamily="49" charset="0"/>
              </a:rPr>
              <a:t>findLastNameOfCustomerWithId</a:t>
            </a:r>
            <a:r>
              <a:rPr lang="pl-PL" sz="1400" b="1" dirty="0" smtClean="0">
                <a:latin typeface="Courier New" pitchFamily="49" charset="0"/>
                <a:cs typeface="Courier New" pitchFamily="49" charset="0"/>
              </a:rPr>
              <a:t>(long </a:t>
            </a:r>
            <a:r>
              <a:rPr lang="pl-PL" sz="1400" b="1" dirty="0" err="1" smtClean="0">
                <a:latin typeface="Courier New" pitchFamily="49" charset="0"/>
                <a:cs typeface="Courier New" pitchFamily="49" charset="0"/>
              </a:rPr>
              <a:t>customerId</a:t>
            </a:r>
            <a:r>
              <a:rPr lang="pl-PL" sz="1400" b="1" dirty="0" smtClean="0">
                <a:latin typeface="Courier New" pitchFamily="49" charset="0"/>
                <a:cs typeface="Courier New" pitchFamily="49" charset="0"/>
              </a:rPr>
              <a:t>){...}</a:t>
            </a:r>
            <a:endParaRPr lang="pl-PL" sz="1400" b="1" dirty="0">
              <a:solidFill>
                <a:srgbClr val="000000"/>
              </a:solidFill>
              <a:latin typeface="Courier New" pitchFamily="49" charset="0"/>
              <a:cs typeface="Courier New" pitchFamily="49" charset="0"/>
            </a:endParaRPr>
          </a:p>
        </p:txBody>
      </p:sp>
      <p:sp>
        <p:nvSpPr>
          <p:cNvPr id="6" name="Prostokąt zaokrąglony 5"/>
          <p:cNvSpPr/>
          <p:nvPr/>
        </p:nvSpPr>
        <p:spPr>
          <a:xfrm>
            <a:off x="820957" y="3891571"/>
            <a:ext cx="5688632" cy="2016224"/>
          </a:xfrm>
          <a:prstGeom prst="roundRect">
            <a:avLst>
              <a:gd name="adj" fmla="val 8264"/>
            </a:avLst>
          </a:prstGeom>
          <a:solidFill>
            <a:schemeClr val="bg1">
              <a:lumMod val="8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err="1" smtClean="0">
                <a:latin typeface="Courier New" pitchFamily="49" charset="0"/>
                <a:cs typeface="Courier New" pitchFamily="49" charset="0"/>
              </a:rPr>
              <a:t>Map&lt;Long</a:t>
            </a:r>
            <a:r>
              <a:rPr lang="pl-PL" sz="1400" b="1" dirty="0" smtClean="0">
                <a:latin typeface="Courier New" pitchFamily="49" charset="0"/>
                <a:cs typeface="Courier New" pitchFamily="49" charset="0"/>
              </a:rPr>
              <a:t>, </a:t>
            </a:r>
            <a:r>
              <a:rPr lang="pl-PL" sz="1400" b="1" dirty="0" err="1" smtClean="0">
                <a:latin typeface="Courier New" pitchFamily="49" charset="0"/>
                <a:cs typeface="Courier New" pitchFamily="49" charset="0"/>
              </a:rPr>
              <a:t>Customer</a:t>
            </a:r>
            <a:r>
              <a:rPr lang="pl-PL" sz="1400" b="1" dirty="0" smtClean="0">
                <a:latin typeface="Courier New" pitchFamily="49" charset="0"/>
                <a:cs typeface="Courier New" pitchFamily="49" charset="0"/>
              </a:rPr>
              <a:t>&gt; </a:t>
            </a:r>
            <a:r>
              <a:rPr lang="pl-PL" sz="1400" b="1" dirty="0" err="1" smtClean="0">
                <a:solidFill>
                  <a:srgbClr val="0070C0"/>
                </a:solidFill>
                <a:latin typeface="Courier New" pitchFamily="49" charset="0"/>
                <a:cs typeface="Courier New" pitchFamily="49" charset="0"/>
              </a:rPr>
              <a:t>customers</a:t>
            </a:r>
            <a:r>
              <a:rPr lang="pl-PL" sz="1400" b="1" dirty="0" smtClean="0">
                <a:latin typeface="Courier New" pitchFamily="49" charset="0"/>
                <a:cs typeface="Courier New" pitchFamily="49" charset="0"/>
              </a:rPr>
              <a:t>;</a:t>
            </a:r>
          </a:p>
          <a:p>
            <a:endParaRPr lang="pl-PL" sz="1400" b="1" dirty="0" smtClean="0">
              <a:latin typeface="Courier New" pitchFamily="49" charset="0"/>
              <a:cs typeface="Courier New" pitchFamily="49" charset="0"/>
            </a:endParaRPr>
          </a:p>
          <a:p>
            <a:r>
              <a:rPr lang="pl-PL" sz="1400" b="1" dirty="0" err="1" smtClean="0">
                <a:latin typeface="Courier New" pitchFamily="49" charset="0"/>
                <a:cs typeface="Courier New" pitchFamily="49" charset="0"/>
              </a:rPr>
              <a:t>Customer</a:t>
            </a:r>
            <a:r>
              <a:rPr lang="pl-PL" sz="1400" b="1" dirty="0" smtClean="0">
                <a:latin typeface="Courier New" pitchFamily="49" charset="0"/>
                <a:cs typeface="Courier New" pitchFamily="49" charset="0"/>
              </a:rPr>
              <a:t> </a:t>
            </a:r>
            <a:r>
              <a:rPr lang="pl-PL" sz="1400" b="1" dirty="0" err="1" smtClean="0">
                <a:latin typeface="Courier New" pitchFamily="49" charset="0"/>
                <a:cs typeface="Courier New" pitchFamily="49" charset="0"/>
              </a:rPr>
              <a:t>getCustomer</a:t>
            </a:r>
            <a:r>
              <a:rPr lang="pl-PL" sz="1400" b="1" dirty="0" smtClean="0">
                <a:latin typeface="Courier New" pitchFamily="49" charset="0"/>
                <a:cs typeface="Courier New" pitchFamily="49" charset="0"/>
              </a:rPr>
              <a:t>(Long id){</a:t>
            </a:r>
          </a:p>
          <a:p>
            <a:r>
              <a:rPr lang="pl-PL" sz="1400" b="1" dirty="0" smtClean="0">
                <a:latin typeface="Courier New" pitchFamily="49" charset="0"/>
                <a:cs typeface="Courier New" pitchFamily="49" charset="0"/>
              </a:rPr>
              <a:t>	</a:t>
            </a:r>
            <a:r>
              <a:rPr lang="pl-PL" sz="1400" b="1" dirty="0" err="1" smtClean="0">
                <a:latin typeface="Courier New" pitchFamily="49" charset="0"/>
                <a:cs typeface="Courier New" pitchFamily="49" charset="0"/>
              </a:rPr>
              <a:t>Customer</a:t>
            </a:r>
            <a:r>
              <a:rPr lang="pl-PL" sz="1400" b="1" dirty="0" smtClean="0">
                <a:latin typeface="Courier New" pitchFamily="49" charset="0"/>
                <a:cs typeface="Courier New" pitchFamily="49" charset="0"/>
              </a:rPr>
              <a:t> </a:t>
            </a:r>
            <a:r>
              <a:rPr lang="pl-PL" sz="1400" b="1" dirty="0" err="1" smtClean="0">
                <a:latin typeface="Courier New" pitchFamily="49" charset="0"/>
                <a:cs typeface="Courier New" pitchFamily="49" charset="0"/>
              </a:rPr>
              <a:t>customer</a:t>
            </a:r>
            <a:r>
              <a:rPr lang="pl-PL" sz="1400" b="1" dirty="0" smtClean="0">
                <a:latin typeface="Courier New" pitchFamily="49" charset="0"/>
                <a:cs typeface="Courier New" pitchFamily="49" charset="0"/>
              </a:rPr>
              <a:t> = </a:t>
            </a:r>
            <a:r>
              <a:rPr lang="pl-PL" sz="1400" b="1" dirty="0" err="1" smtClean="0">
                <a:solidFill>
                  <a:srgbClr val="0070C0"/>
                </a:solidFill>
                <a:latin typeface="Courier New" pitchFamily="49" charset="0"/>
                <a:cs typeface="Courier New" pitchFamily="49" charset="0"/>
              </a:rPr>
              <a:t>customers</a:t>
            </a:r>
            <a:r>
              <a:rPr lang="pl-PL" sz="1400" b="1" dirty="0" err="1" smtClean="0">
                <a:latin typeface="Courier New" pitchFamily="49" charset="0"/>
                <a:cs typeface="Courier New" pitchFamily="49" charset="0"/>
              </a:rPr>
              <a:t>.get</a:t>
            </a:r>
            <a:r>
              <a:rPr lang="pl-PL" sz="1400" b="1" dirty="0" smtClean="0">
                <a:latin typeface="Courier New" pitchFamily="49" charset="0"/>
                <a:cs typeface="Courier New" pitchFamily="49" charset="0"/>
              </a:rPr>
              <a:t>(id);</a:t>
            </a:r>
          </a:p>
          <a:p>
            <a:r>
              <a:rPr lang="pl-PL" sz="1400" b="1" dirty="0" smtClean="0">
                <a:latin typeface="Courier New" pitchFamily="49" charset="0"/>
                <a:cs typeface="Courier New" pitchFamily="49" charset="0"/>
              </a:rPr>
              <a:t>	</a:t>
            </a:r>
            <a:r>
              <a:rPr lang="pl-PL" sz="1400" b="1" dirty="0" err="1" smtClean="0">
                <a:solidFill>
                  <a:srgbClr val="C00000"/>
                </a:solidFill>
                <a:latin typeface="Courier New" pitchFamily="49" charset="0"/>
                <a:cs typeface="Courier New" pitchFamily="49" charset="0"/>
              </a:rPr>
              <a:t>if</a:t>
            </a:r>
            <a:r>
              <a:rPr lang="pl-PL" sz="1400" b="1" dirty="0" smtClean="0">
                <a:latin typeface="Courier New" pitchFamily="49" charset="0"/>
                <a:cs typeface="Courier New" pitchFamily="49" charset="0"/>
              </a:rPr>
              <a:t>(</a:t>
            </a:r>
            <a:r>
              <a:rPr lang="pl-PL" sz="1400" b="1" dirty="0" err="1" smtClean="0">
                <a:latin typeface="Courier New" pitchFamily="49" charset="0"/>
                <a:cs typeface="Courier New" pitchFamily="49" charset="0"/>
              </a:rPr>
              <a:t>customer</a:t>
            </a:r>
            <a:r>
              <a:rPr lang="pl-PL" sz="1400" b="1" dirty="0" smtClean="0">
                <a:latin typeface="Courier New" pitchFamily="49" charset="0"/>
                <a:cs typeface="Courier New" pitchFamily="49" charset="0"/>
              </a:rPr>
              <a:t> == </a:t>
            </a:r>
            <a:r>
              <a:rPr lang="pl-PL" sz="1400" b="1" dirty="0" err="1" smtClean="0">
                <a:solidFill>
                  <a:srgbClr val="C00000"/>
                </a:solidFill>
                <a:latin typeface="Courier New" pitchFamily="49" charset="0"/>
                <a:cs typeface="Courier New" pitchFamily="49" charset="0"/>
              </a:rPr>
              <a:t>null</a:t>
            </a:r>
            <a:r>
              <a:rPr lang="pl-PL" sz="1400" b="1" dirty="0" smtClean="0">
                <a:latin typeface="Courier New" pitchFamily="49" charset="0"/>
                <a:cs typeface="Courier New" pitchFamily="49" charset="0"/>
              </a:rPr>
              <a:t>){</a:t>
            </a:r>
          </a:p>
          <a:p>
            <a:r>
              <a:rPr lang="pl-PL" sz="1400" b="1" dirty="0" smtClean="0">
                <a:latin typeface="Courier New" pitchFamily="49" charset="0"/>
                <a:cs typeface="Courier New" pitchFamily="49" charset="0"/>
              </a:rPr>
              <a:t>		</a:t>
            </a:r>
            <a:r>
              <a:rPr lang="pl-PL" sz="1400" b="1" dirty="0" err="1" smtClean="0">
                <a:latin typeface="Courier New" pitchFamily="49" charset="0"/>
                <a:cs typeface="Courier New" pitchFamily="49" charset="0"/>
              </a:rPr>
              <a:t>customer</a:t>
            </a:r>
            <a:r>
              <a:rPr lang="pl-PL" sz="1400" b="1" dirty="0" smtClean="0">
                <a:latin typeface="Courier New" pitchFamily="49" charset="0"/>
                <a:cs typeface="Courier New" pitchFamily="49" charset="0"/>
              </a:rPr>
              <a:t> = </a:t>
            </a:r>
            <a:r>
              <a:rPr lang="pl-PL" sz="1400" b="1" dirty="0" err="1" smtClean="0">
                <a:latin typeface="Courier New" pitchFamily="49" charset="0"/>
                <a:cs typeface="Courier New" pitchFamily="49" charset="0"/>
              </a:rPr>
              <a:t>createNewCustomer</a:t>
            </a:r>
            <a:r>
              <a:rPr lang="pl-PL" sz="1400" b="1" dirty="0" smtClean="0">
                <a:latin typeface="Courier New" pitchFamily="49" charset="0"/>
                <a:cs typeface="Courier New" pitchFamily="49" charset="0"/>
              </a:rPr>
              <a:t>(id);</a:t>
            </a:r>
          </a:p>
          <a:p>
            <a:r>
              <a:rPr lang="pl-PL" sz="1400" b="1" dirty="0" smtClean="0">
                <a:latin typeface="Courier New" pitchFamily="49" charset="0"/>
                <a:cs typeface="Courier New" pitchFamily="49" charset="0"/>
              </a:rPr>
              <a:t>	}</a:t>
            </a:r>
          </a:p>
          <a:p>
            <a:r>
              <a:rPr lang="pl-PL" sz="1400" b="1" dirty="0" smtClean="0">
                <a:latin typeface="Courier New" pitchFamily="49" charset="0"/>
                <a:cs typeface="Courier New" pitchFamily="49" charset="0"/>
              </a:rPr>
              <a:t>	</a:t>
            </a:r>
            <a:r>
              <a:rPr lang="pl-PL" sz="1400" b="1" dirty="0" smtClean="0">
                <a:solidFill>
                  <a:srgbClr val="C00000"/>
                </a:solidFill>
                <a:latin typeface="Courier New" pitchFamily="49" charset="0"/>
                <a:cs typeface="Courier New" pitchFamily="49" charset="0"/>
              </a:rPr>
              <a:t>return</a:t>
            </a:r>
            <a:r>
              <a:rPr lang="pl-PL" sz="1400" b="1" dirty="0" smtClean="0">
                <a:latin typeface="Courier New" pitchFamily="49" charset="0"/>
                <a:cs typeface="Courier New" pitchFamily="49" charset="0"/>
              </a:rPr>
              <a:t> </a:t>
            </a:r>
            <a:r>
              <a:rPr lang="pl-PL" sz="1400" b="1" dirty="0" err="1" smtClean="0">
                <a:latin typeface="Courier New" pitchFamily="49" charset="0"/>
                <a:cs typeface="Courier New" pitchFamily="49" charset="0"/>
              </a:rPr>
              <a:t>customer</a:t>
            </a:r>
            <a:r>
              <a:rPr lang="pl-PL" sz="1400" b="1" dirty="0" smtClean="0">
                <a:latin typeface="Courier New" pitchFamily="49" charset="0"/>
                <a:cs typeface="Courier New" pitchFamily="49" charset="0"/>
              </a:rPr>
              <a:t>;</a:t>
            </a:r>
          </a:p>
          <a:p>
            <a:r>
              <a:rPr lang="pl-PL" sz="1400" b="1" dirty="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Metody</a:t>
            </a:r>
            <a:r>
              <a:rPr smtClean="0"/>
              <a:t> </a:t>
            </a:r>
            <a:r>
              <a:rPr lang="en-US" dirty="0" smtClean="0"/>
              <a:t>–</a:t>
            </a:r>
            <a:r>
              <a:rPr smtClean="0"/>
              <a:t> przykład z życia</a:t>
            </a:r>
            <a:endParaRPr lang="pl-PL" dirty="0"/>
          </a:p>
        </p:txBody>
      </p:sp>
      <p:pic>
        <p:nvPicPr>
          <p:cNvPr id="8" name="Obraz 7" descr=" hex2bin - Manual 2013-11-10 00-07-20.png"/>
          <p:cNvPicPr>
            <a:picLocks noChangeAspect="1"/>
          </p:cNvPicPr>
          <p:nvPr/>
        </p:nvPicPr>
        <p:blipFill>
          <a:blip r:embed="rId3"/>
          <a:srcRect b="42320"/>
          <a:stretch>
            <a:fillRect/>
          </a:stretch>
        </p:blipFill>
        <p:spPr>
          <a:xfrm>
            <a:off x="200025" y="1371599"/>
            <a:ext cx="8734425" cy="4781551"/>
          </a:xfrm>
          <a:prstGeom prst="rect">
            <a:avLst/>
          </a:prstGeom>
        </p:spPr>
      </p:pic>
      <p:sp>
        <p:nvSpPr>
          <p:cNvPr id="11" name="Elipsa 10"/>
          <p:cNvSpPr/>
          <p:nvPr/>
        </p:nvSpPr>
        <p:spPr>
          <a:xfrm>
            <a:off x="0" y="1225550"/>
            <a:ext cx="1981200" cy="7175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Elipsa 11"/>
          <p:cNvSpPr/>
          <p:nvPr/>
        </p:nvSpPr>
        <p:spPr>
          <a:xfrm>
            <a:off x="19050" y="4540250"/>
            <a:ext cx="8382000" cy="1612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solidFill>
                  <a:schemeClr val="bg1">
                    <a:lumMod val="65000"/>
                  </a:schemeClr>
                </a:solidFill>
              </a:rPr>
              <a:t>Nazwy</a:t>
            </a:r>
          </a:p>
          <a:p>
            <a:r>
              <a:rPr lang="pl-PL" dirty="0" smtClean="0"/>
              <a:t>Funkcje</a:t>
            </a:r>
          </a:p>
          <a:p>
            <a:r>
              <a:rPr lang="pl-PL" dirty="0" smtClean="0">
                <a:solidFill>
                  <a:schemeClr val="bg1">
                    <a:lumMod val="65000"/>
                  </a:schemeClr>
                </a:solidFill>
              </a:rPr>
              <a:t>Komentarz</a:t>
            </a:r>
          </a:p>
          <a:p>
            <a:r>
              <a:rPr lang="pl-PL" dirty="0" smtClean="0">
                <a:solidFill>
                  <a:schemeClr val="bg1">
                    <a:lumMod val="65000"/>
                  </a:schemeClr>
                </a:solidFill>
              </a:rPr>
              <a:t>Formatowanie kodu</a:t>
            </a:r>
          </a:p>
          <a:p>
            <a:r>
              <a:rPr lang="pl-PL" dirty="0" smtClean="0">
                <a:solidFill>
                  <a:schemeClr val="bg1">
                    <a:lumMod val="65000"/>
                  </a:schemeClr>
                </a:solidFill>
              </a:rPr>
              <a:t>Obiekty i struktury danych</a:t>
            </a:r>
          </a:p>
          <a:p>
            <a:r>
              <a:rPr lang="pl-PL" dirty="0" smtClean="0">
                <a:solidFill>
                  <a:schemeClr val="bg1">
                    <a:lumMod val="65000"/>
                  </a:schemeClr>
                </a:solidFill>
              </a:rPr>
              <a:t>Obsługa błędów</a:t>
            </a:r>
            <a:endParaRPr lang="pl-PL" dirty="0">
              <a:solidFill>
                <a:schemeClr val="bg1">
                  <a:lumMod val="65000"/>
                </a:schemeClr>
              </a:solidFill>
            </a:endParaRPr>
          </a:p>
        </p:txBody>
      </p:sp>
      <p:sp>
        <p:nvSpPr>
          <p:cNvPr id="3" name="Tytuł 2"/>
          <p:cNvSpPr>
            <a:spLocks noGrp="1"/>
          </p:cNvSpPr>
          <p:nvPr>
            <p:ph type="title"/>
          </p:nvPr>
        </p:nvSpPr>
        <p:spPr/>
        <p:txBody>
          <a:bodyPr/>
          <a:lstStyle/>
          <a:p>
            <a:r>
              <a:rPr lang="pl-PL" dirty="0" smtClean="0"/>
              <a:t>Poziom I</a:t>
            </a:r>
            <a:endParaRPr lang="pl-PL"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pPr>
              <a:spcBef>
                <a:spcPts val="0"/>
              </a:spcBef>
              <a:spcAft>
                <a:spcPts val="600"/>
              </a:spcAft>
            </a:pPr>
            <a:endParaRPr lang="pl-PL" sz="3200" dirty="0" smtClean="0">
              <a:cs typeface="Courier New" pitchFamily="49" charset="0"/>
            </a:endParaRPr>
          </a:p>
          <a:p>
            <a:pPr>
              <a:spcBef>
                <a:spcPts val="0"/>
              </a:spcBef>
              <a:spcAft>
                <a:spcPts val="600"/>
              </a:spcAft>
            </a:pPr>
            <a:endParaRPr lang="pl-PL" sz="3200" dirty="0" smtClean="0">
              <a:cs typeface="Courier New" pitchFamily="49" charset="0"/>
            </a:endParaRPr>
          </a:p>
          <a:p>
            <a:pPr>
              <a:spcBef>
                <a:spcPts val="0"/>
              </a:spcBef>
              <a:spcAft>
                <a:spcPts val="600"/>
              </a:spcAft>
            </a:pPr>
            <a:r>
              <a:rPr lang="pl-PL" sz="3200" dirty="0" smtClean="0">
                <a:cs typeface="Courier New" pitchFamily="49" charset="0"/>
              </a:rPr>
              <a:t>Zasada pierwsza: </a:t>
            </a:r>
            <a:br>
              <a:rPr lang="pl-PL" sz="3200" dirty="0" smtClean="0">
                <a:cs typeface="Courier New" pitchFamily="49" charset="0"/>
              </a:rPr>
            </a:br>
            <a:r>
              <a:rPr lang="pl-PL" sz="3200" b="1" dirty="0" smtClean="0">
                <a:cs typeface="Courier New" pitchFamily="49" charset="0"/>
              </a:rPr>
              <a:t>funkcje powinny być małe</a:t>
            </a:r>
          </a:p>
          <a:p>
            <a:pPr>
              <a:spcBef>
                <a:spcPts val="0"/>
              </a:spcBef>
              <a:spcAft>
                <a:spcPts val="600"/>
              </a:spcAft>
            </a:pPr>
            <a:r>
              <a:rPr lang="pl-PL" sz="3200" dirty="0" smtClean="0">
                <a:cs typeface="Courier New" pitchFamily="49" charset="0"/>
              </a:rPr>
              <a:t>Zasada druga:</a:t>
            </a:r>
            <a:br>
              <a:rPr lang="pl-PL" sz="3200" dirty="0" smtClean="0">
                <a:cs typeface="Courier New" pitchFamily="49" charset="0"/>
              </a:rPr>
            </a:br>
            <a:r>
              <a:rPr lang="pl-PL" sz="3200" b="1" dirty="0" smtClean="0">
                <a:cs typeface="Courier New" pitchFamily="49" charset="0"/>
              </a:rPr>
              <a:t>funkcje powinny być jeszcze mniejsze</a:t>
            </a:r>
          </a:p>
          <a:p>
            <a:pPr>
              <a:spcBef>
                <a:spcPts val="0"/>
              </a:spcBef>
              <a:spcAft>
                <a:spcPts val="600"/>
              </a:spcAft>
            </a:pPr>
            <a:endParaRPr lang="pl-PL" sz="3200" dirty="0" smtClean="0">
              <a:cs typeface="Courier New" pitchFamily="49" charset="0"/>
            </a:endParaRPr>
          </a:p>
        </p:txBody>
      </p:sp>
      <p:sp>
        <p:nvSpPr>
          <p:cNvPr id="3" name="Tytuł 2"/>
          <p:cNvSpPr>
            <a:spLocks noGrp="1"/>
          </p:cNvSpPr>
          <p:nvPr>
            <p:ph type="title"/>
          </p:nvPr>
        </p:nvSpPr>
        <p:spPr/>
        <p:txBody>
          <a:bodyPr/>
          <a:lstStyle/>
          <a:p>
            <a:r>
              <a:rPr lang="pl-PL" dirty="0" smtClean="0"/>
              <a:t>Funkcje</a:t>
            </a:r>
            <a:endParaRPr lang="pl-PL"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pPr algn="ctr">
              <a:spcBef>
                <a:spcPts val="0"/>
              </a:spcBef>
              <a:spcAft>
                <a:spcPts val="600"/>
              </a:spcAft>
              <a:buNone/>
            </a:pPr>
            <a:endParaRPr lang="pl-PL" sz="4000" b="1" dirty="0" smtClean="0">
              <a:cs typeface="Courier New" pitchFamily="49" charset="0"/>
            </a:endParaRPr>
          </a:p>
          <a:p>
            <a:pPr algn="ctr">
              <a:spcBef>
                <a:spcPts val="0"/>
              </a:spcBef>
              <a:spcAft>
                <a:spcPts val="600"/>
              </a:spcAft>
              <a:buNone/>
            </a:pPr>
            <a:endParaRPr lang="pl-PL" sz="4000" b="1" dirty="0" smtClean="0">
              <a:cs typeface="Courier New" pitchFamily="49" charset="0"/>
            </a:endParaRPr>
          </a:p>
          <a:p>
            <a:pPr algn="ctr">
              <a:spcBef>
                <a:spcPts val="0"/>
              </a:spcBef>
              <a:spcAft>
                <a:spcPts val="600"/>
              </a:spcAft>
              <a:buNone/>
            </a:pPr>
            <a:r>
              <a:rPr lang="pl-PL" sz="4000" b="1" dirty="0" err="1" smtClean="0">
                <a:cs typeface="Courier New" pitchFamily="49" charset="0"/>
              </a:rPr>
              <a:t>Functions</a:t>
            </a:r>
            <a:r>
              <a:rPr lang="pl-PL" sz="4000" b="1" dirty="0" smtClean="0">
                <a:cs typeface="Courier New" pitchFamily="49" charset="0"/>
              </a:rPr>
              <a:t> </a:t>
            </a:r>
            <a:r>
              <a:rPr lang="pl-PL" sz="4000" b="1" dirty="0" err="1" smtClean="0">
                <a:cs typeface="Courier New" pitchFamily="49" charset="0"/>
              </a:rPr>
              <a:t>should</a:t>
            </a:r>
            <a:r>
              <a:rPr lang="pl-PL" sz="4000" b="1" dirty="0" smtClean="0">
                <a:cs typeface="Courier New" pitchFamily="49" charset="0"/>
              </a:rPr>
              <a:t> do one </a:t>
            </a:r>
            <a:r>
              <a:rPr lang="pl-PL" sz="4000" b="1" dirty="0" err="1" smtClean="0">
                <a:cs typeface="Courier New" pitchFamily="49" charset="0"/>
              </a:rPr>
              <a:t>thing</a:t>
            </a:r>
            <a:r>
              <a:rPr lang="pl-PL" sz="4000" b="1" dirty="0" smtClean="0">
                <a:cs typeface="Courier New" pitchFamily="49" charset="0"/>
              </a:rPr>
              <a:t>.</a:t>
            </a:r>
          </a:p>
          <a:p>
            <a:pPr algn="ctr">
              <a:spcBef>
                <a:spcPts val="0"/>
              </a:spcBef>
              <a:spcAft>
                <a:spcPts val="600"/>
              </a:spcAft>
              <a:buNone/>
            </a:pPr>
            <a:r>
              <a:rPr lang="pl-PL" sz="4000" b="1" dirty="0" err="1" smtClean="0">
                <a:cs typeface="Courier New" pitchFamily="49" charset="0"/>
              </a:rPr>
              <a:t>Should</a:t>
            </a:r>
            <a:r>
              <a:rPr lang="pl-PL" sz="4000" b="1" dirty="0" smtClean="0">
                <a:cs typeface="Courier New" pitchFamily="49" charset="0"/>
              </a:rPr>
              <a:t> do </a:t>
            </a:r>
            <a:r>
              <a:rPr lang="pl-PL" sz="4000" b="1" dirty="0" err="1" smtClean="0">
                <a:cs typeface="Courier New" pitchFamily="49" charset="0"/>
              </a:rPr>
              <a:t>it</a:t>
            </a:r>
            <a:r>
              <a:rPr lang="pl-PL" sz="4000" b="1" dirty="0" smtClean="0">
                <a:cs typeface="Courier New" pitchFamily="49" charset="0"/>
              </a:rPr>
              <a:t> </a:t>
            </a:r>
            <a:r>
              <a:rPr lang="pl-PL" sz="4000" b="1" dirty="0" err="1" smtClean="0">
                <a:cs typeface="Courier New" pitchFamily="49" charset="0"/>
              </a:rPr>
              <a:t>well</a:t>
            </a:r>
            <a:endParaRPr lang="pl-PL" sz="4000" b="1" dirty="0" smtClean="0">
              <a:cs typeface="Courier New" pitchFamily="49" charset="0"/>
            </a:endParaRPr>
          </a:p>
          <a:p>
            <a:pPr algn="ctr">
              <a:spcBef>
                <a:spcPts val="0"/>
              </a:spcBef>
              <a:spcAft>
                <a:spcPts val="600"/>
              </a:spcAft>
              <a:buNone/>
            </a:pPr>
            <a:r>
              <a:rPr lang="pl-PL" sz="4000" b="1" dirty="0" err="1" smtClean="0">
                <a:cs typeface="Courier New" pitchFamily="49" charset="0"/>
              </a:rPr>
              <a:t>Should</a:t>
            </a:r>
            <a:r>
              <a:rPr lang="pl-PL" sz="4000" b="1" dirty="0" smtClean="0">
                <a:cs typeface="Courier New" pitchFamily="49" charset="0"/>
              </a:rPr>
              <a:t> do </a:t>
            </a:r>
            <a:r>
              <a:rPr lang="pl-PL" sz="4000" b="1" dirty="0" err="1" smtClean="0">
                <a:cs typeface="Courier New" pitchFamily="49" charset="0"/>
              </a:rPr>
              <a:t>it</a:t>
            </a:r>
            <a:r>
              <a:rPr lang="pl-PL" sz="4000" b="1" dirty="0" smtClean="0">
                <a:cs typeface="Courier New" pitchFamily="49" charset="0"/>
              </a:rPr>
              <a:t> </a:t>
            </a:r>
            <a:r>
              <a:rPr lang="pl-PL" sz="4000" b="1" dirty="0" err="1" smtClean="0">
                <a:cs typeface="Courier New" pitchFamily="49" charset="0"/>
              </a:rPr>
              <a:t>only</a:t>
            </a:r>
            <a:r>
              <a:rPr lang="pl-PL" sz="4000" b="1" dirty="0" smtClean="0">
                <a:cs typeface="Courier New" pitchFamily="49" charset="0"/>
              </a:rPr>
              <a:t>!</a:t>
            </a:r>
          </a:p>
        </p:txBody>
      </p:sp>
      <p:sp>
        <p:nvSpPr>
          <p:cNvPr id="3" name="Tytuł 2"/>
          <p:cNvSpPr>
            <a:spLocks noGrp="1"/>
          </p:cNvSpPr>
          <p:nvPr>
            <p:ph type="title"/>
          </p:nvPr>
        </p:nvSpPr>
        <p:spPr/>
        <p:txBody>
          <a:bodyPr/>
          <a:lstStyle/>
          <a:p>
            <a:r>
              <a:rPr lang="pl-PL" dirty="0" smtClean="0"/>
              <a:t>Funkcje</a:t>
            </a:r>
            <a:endParaRPr lang="pl-PL"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zaokrąglony 3"/>
          <p:cNvSpPr/>
          <p:nvPr/>
        </p:nvSpPr>
        <p:spPr>
          <a:xfrm>
            <a:off x="107504" y="980728"/>
            <a:ext cx="5832648" cy="5544616"/>
          </a:xfrm>
          <a:prstGeom prst="roundRect">
            <a:avLst>
              <a:gd name="adj" fmla="val 3893"/>
            </a:avLst>
          </a:prstGeom>
          <a:solidFill>
            <a:schemeClr val="bg1">
              <a:lumMod val="95000"/>
            </a:schemeClr>
          </a:solidFill>
          <a:ln>
            <a:solidFill>
              <a:schemeClr val="bg1">
                <a:lumMod val="8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endParaRPr lang="pl-PL" sz="1200" b="1" dirty="0">
              <a:solidFill>
                <a:srgbClr val="000000"/>
              </a:solidFill>
              <a:latin typeface="Courier New"/>
            </a:endParaRPr>
          </a:p>
        </p:txBody>
      </p:sp>
      <p:pic>
        <p:nvPicPr>
          <p:cNvPr id="6" name="Picture 2"/>
          <p:cNvPicPr>
            <a:picLocks noChangeAspect="1" noChangeArrowheads="1"/>
          </p:cNvPicPr>
          <p:nvPr/>
        </p:nvPicPr>
        <p:blipFill>
          <a:blip r:embed="rId3" cstate="print"/>
          <a:srcRect/>
          <a:stretch>
            <a:fillRect/>
          </a:stretch>
        </p:blipFill>
        <p:spPr bwMode="auto">
          <a:xfrm>
            <a:off x="323528" y="1052736"/>
            <a:ext cx="5403710" cy="5445224"/>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6012160" y="2276872"/>
            <a:ext cx="3018085" cy="3151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srcRect/>
          <a:stretch>
            <a:fillRect/>
          </a:stretch>
        </p:blipFill>
        <p:spPr bwMode="auto">
          <a:xfrm>
            <a:off x="0" y="980728"/>
            <a:ext cx="9038668" cy="4104456"/>
          </a:xfrm>
          <a:prstGeom prst="rect">
            <a:avLst/>
          </a:prstGeom>
          <a:noFill/>
          <a:ln w="9525">
            <a:noFill/>
            <a:miter lim="800000"/>
            <a:headEnd/>
            <a:tailEnd/>
          </a:ln>
        </p:spPr>
      </p:pic>
      <p:pic>
        <p:nvPicPr>
          <p:cNvPr id="3" name="Picture 4"/>
          <p:cNvPicPr>
            <a:picLocks noChangeAspect="1" noChangeArrowheads="1"/>
          </p:cNvPicPr>
          <p:nvPr/>
        </p:nvPicPr>
        <p:blipFill>
          <a:blip r:embed="rId4" cstate="print"/>
          <a:srcRect/>
          <a:stretch>
            <a:fillRect/>
          </a:stretch>
        </p:blipFill>
        <p:spPr bwMode="auto">
          <a:xfrm>
            <a:off x="5148064" y="4581128"/>
            <a:ext cx="3734129" cy="17281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ytuł 11"/>
          <p:cNvSpPr>
            <a:spLocks noGrp="1"/>
          </p:cNvSpPr>
          <p:nvPr>
            <p:ph type="title"/>
          </p:nvPr>
        </p:nvSpPr>
        <p:spPr/>
        <p:txBody>
          <a:bodyPr/>
          <a:lstStyle/>
          <a:p>
            <a:r>
              <a:rPr lang="pl-PL" dirty="0" smtClean="0"/>
              <a:t>Co ja tu robię?</a:t>
            </a:r>
            <a:endParaRPr lang="pl-PL" dirty="0"/>
          </a:p>
        </p:txBody>
      </p:sp>
      <p:pic>
        <p:nvPicPr>
          <p:cNvPr id="11" name="Picture 2" descr="D:\Moje dokumenty\Dropbox\szkolenia\cleancode - ydp\tumblr_ll78l5Xubd1qc9u65o1_500.png"/>
          <p:cNvPicPr>
            <a:picLocks noChangeAspect="1" noChangeArrowheads="1"/>
          </p:cNvPicPr>
          <p:nvPr/>
        </p:nvPicPr>
        <p:blipFill>
          <a:blip r:embed="rId2" cstate="print"/>
          <a:srcRect b="34352"/>
          <a:stretch>
            <a:fillRect/>
          </a:stretch>
        </p:blipFill>
        <p:spPr bwMode="auto">
          <a:xfrm>
            <a:off x="2425692" y="1417638"/>
            <a:ext cx="5715008" cy="4758506"/>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524320" y="1005840"/>
            <a:ext cx="4983784" cy="504056"/>
          </a:xfrm>
          <a:prstGeom prst="roundRect">
            <a:avLst>
              <a:gd name="adj" fmla="val 8264"/>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err="1" smtClean="0">
                <a:solidFill>
                  <a:srgbClr val="000000"/>
                </a:solidFill>
                <a:latin typeface="Courier New"/>
              </a:rPr>
              <a:t>writeField</a:t>
            </a:r>
            <a:r>
              <a:rPr lang="pl-PL" sz="1400" b="1" dirty="0" smtClean="0">
                <a:solidFill>
                  <a:srgbClr val="000000"/>
                </a:solidFill>
                <a:latin typeface="Courier New"/>
              </a:rPr>
              <a:t>(</a:t>
            </a:r>
            <a:r>
              <a:rPr lang="pl-PL" sz="1400" b="1" dirty="0" err="1" smtClean="0">
                <a:solidFill>
                  <a:srgbClr val="000000"/>
                </a:solidFill>
                <a:latin typeface="Courier New"/>
              </a:rPr>
              <a:t>outputStream</a:t>
            </a:r>
            <a:r>
              <a:rPr lang="pl-PL" sz="1400" b="1" dirty="0" smtClean="0">
                <a:solidFill>
                  <a:srgbClr val="000000"/>
                </a:solidFill>
                <a:latin typeface="Courier New"/>
              </a:rPr>
              <a:t>, </a:t>
            </a:r>
            <a:r>
              <a:rPr lang="pl-PL" sz="1400" b="1" dirty="0" err="1" smtClean="0">
                <a:solidFill>
                  <a:srgbClr val="000000"/>
                </a:solidFill>
                <a:latin typeface="Courier New"/>
              </a:rPr>
              <a:t>name</a:t>
            </a:r>
            <a:r>
              <a:rPr lang="pl-PL" sz="1400" b="1" dirty="0" smtClean="0">
                <a:solidFill>
                  <a:srgbClr val="000000"/>
                </a:solidFill>
                <a:latin typeface="Courier New"/>
              </a:rPr>
              <a:t>);</a:t>
            </a:r>
            <a:endParaRPr lang="pl-PL" sz="1400" b="1" dirty="0">
              <a:solidFill>
                <a:srgbClr val="000000"/>
              </a:solidFill>
              <a:latin typeface="Courier New"/>
            </a:endParaRPr>
          </a:p>
        </p:txBody>
      </p:sp>
      <p:sp>
        <p:nvSpPr>
          <p:cNvPr id="3" name="Prostokąt zaokrąglony 2"/>
          <p:cNvSpPr/>
          <p:nvPr/>
        </p:nvSpPr>
        <p:spPr>
          <a:xfrm>
            <a:off x="524320" y="1581904"/>
            <a:ext cx="4983784" cy="504056"/>
          </a:xfrm>
          <a:prstGeom prst="roundRect">
            <a:avLst>
              <a:gd name="adj" fmla="val 8264"/>
            </a:avLst>
          </a:prstGeom>
          <a:solidFill>
            <a:schemeClr val="bg1">
              <a:lumMod val="85000"/>
            </a:schemeClr>
          </a:solidFill>
          <a:ln>
            <a:solidFill>
              <a:schemeClr val="bg1">
                <a:lumMod val="6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err="1" smtClean="0">
                <a:solidFill>
                  <a:srgbClr val="000000"/>
                </a:solidFill>
                <a:latin typeface="Courier New"/>
              </a:rPr>
              <a:t>outputStream.writeField</a:t>
            </a:r>
            <a:r>
              <a:rPr lang="pl-PL" sz="1400" b="1" dirty="0" smtClean="0">
                <a:solidFill>
                  <a:srgbClr val="000000"/>
                </a:solidFill>
                <a:latin typeface="Courier New"/>
              </a:rPr>
              <a:t>(</a:t>
            </a:r>
            <a:r>
              <a:rPr lang="pl-PL" sz="1400" b="1" dirty="0" err="1" smtClean="0">
                <a:solidFill>
                  <a:srgbClr val="000000"/>
                </a:solidFill>
                <a:latin typeface="Courier New"/>
              </a:rPr>
              <a:t>name</a:t>
            </a:r>
            <a:r>
              <a:rPr lang="pl-PL" sz="1400" b="1" dirty="0" smtClean="0">
                <a:solidFill>
                  <a:srgbClr val="000000"/>
                </a:solidFill>
                <a:latin typeface="Courier New"/>
              </a:rPr>
              <a:t>);</a:t>
            </a:r>
          </a:p>
        </p:txBody>
      </p:sp>
      <p:sp>
        <p:nvSpPr>
          <p:cNvPr id="4" name="Prostokąt zaokrąglony 3"/>
          <p:cNvSpPr/>
          <p:nvPr/>
        </p:nvSpPr>
        <p:spPr>
          <a:xfrm>
            <a:off x="3499520" y="2903788"/>
            <a:ext cx="4983784" cy="504056"/>
          </a:xfrm>
          <a:prstGeom prst="roundRect">
            <a:avLst>
              <a:gd name="adj" fmla="val 8264"/>
            </a:avLst>
          </a:prstGeom>
          <a:solidFill>
            <a:schemeClr val="bg1">
              <a:lumMod val="85000"/>
            </a:schemeClr>
          </a:solidFill>
          <a:ln>
            <a:solidFill>
              <a:schemeClr val="bg1">
                <a:lumMod val="6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err="1" smtClean="0">
                <a:solidFill>
                  <a:srgbClr val="000000"/>
                </a:solidFill>
                <a:latin typeface="Courier New"/>
              </a:rPr>
              <a:t>createSquare</a:t>
            </a:r>
            <a:r>
              <a:rPr lang="pl-PL" sz="1400" b="1" dirty="0" smtClean="0">
                <a:solidFill>
                  <a:srgbClr val="000000"/>
                </a:solidFill>
                <a:latin typeface="Courier New"/>
              </a:rPr>
              <a:t>(</a:t>
            </a:r>
            <a:r>
              <a:rPr lang="pl-PL" sz="1400" b="1" dirty="0" err="1" smtClean="0">
                <a:solidFill>
                  <a:srgbClr val="000000"/>
                </a:solidFill>
                <a:latin typeface="Courier New"/>
              </a:rPr>
              <a:t>width</a:t>
            </a:r>
            <a:r>
              <a:rPr lang="pl-PL" sz="1400" b="1" dirty="0" smtClean="0">
                <a:solidFill>
                  <a:srgbClr val="000000"/>
                </a:solidFill>
                <a:latin typeface="Courier New"/>
              </a:rPr>
              <a:t>, </a:t>
            </a:r>
            <a:r>
              <a:rPr lang="pl-PL" sz="1400" b="1" dirty="0" err="1" smtClean="0">
                <a:solidFill>
                  <a:srgbClr val="000000"/>
                </a:solidFill>
                <a:latin typeface="Courier New"/>
              </a:rPr>
              <a:t>height</a:t>
            </a:r>
            <a:r>
              <a:rPr lang="pl-PL" sz="1400" b="1" dirty="0" smtClean="0">
                <a:solidFill>
                  <a:srgbClr val="000000"/>
                </a:solidFill>
                <a:latin typeface="Courier New"/>
              </a:rPr>
              <a:t>);</a:t>
            </a:r>
            <a:endParaRPr lang="pl-PL" sz="1400" b="1" dirty="0">
              <a:solidFill>
                <a:srgbClr val="000000"/>
              </a:solidFill>
              <a:latin typeface="Courier New"/>
            </a:endParaRPr>
          </a:p>
        </p:txBody>
      </p:sp>
      <p:sp>
        <p:nvSpPr>
          <p:cNvPr id="5" name="Prostokąt zaokrąglony 4"/>
          <p:cNvSpPr/>
          <p:nvPr/>
        </p:nvSpPr>
        <p:spPr>
          <a:xfrm>
            <a:off x="943260" y="4172681"/>
            <a:ext cx="5040560" cy="635366"/>
          </a:xfrm>
          <a:prstGeom prst="roundRect">
            <a:avLst>
              <a:gd name="adj" fmla="val 8264"/>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200" b="1" dirty="0" err="1" smtClean="0">
                <a:solidFill>
                  <a:srgbClr val="000000"/>
                </a:solidFill>
                <a:latin typeface="Courier New"/>
              </a:rPr>
              <a:t>calculateRectangularPrismVolume</a:t>
            </a:r>
            <a:r>
              <a:rPr lang="pl-PL" sz="1200" b="1" dirty="0" smtClean="0">
                <a:solidFill>
                  <a:srgbClr val="000000"/>
                </a:solidFill>
                <a:latin typeface="Courier New"/>
              </a:rPr>
              <a:t>(</a:t>
            </a:r>
            <a:r>
              <a:rPr lang="pl-PL" sz="1200" b="1" dirty="0" err="1" smtClean="0">
                <a:solidFill>
                  <a:srgbClr val="000000"/>
                </a:solidFill>
                <a:latin typeface="Courier New"/>
              </a:rPr>
              <a:t>double</a:t>
            </a:r>
            <a:r>
              <a:rPr lang="pl-PL" sz="1200" b="1" dirty="0" smtClean="0">
                <a:solidFill>
                  <a:srgbClr val="000000"/>
                </a:solidFill>
                <a:latin typeface="Courier New"/>
              </a:rPr>
              <a:t> </a:t>
            </a:r>
            <a:r>
              <a:rPr lang="pl-PL" sz="1200" b="1" dirty="0" err="1" smtClean="0">
                <a:solidFill>
                  <a:srgbClr val="000000"/>
                </a:solidFill>
                <a:latin typeface="Courier New"/>
              </a:rPr>
              <a:t>height</a:t>
            </a:r>
            <a:r>
              <a:rPr lang="pl-PL" sz="1200" b="1" dirty="0" smtClean="0">
                <a:solidFill>
                  <a:srgbClr val="000000"/>
                </a:solidFill>
                <a:latin typeface="Courier New"/>
              </a:rPr>
              <a:t>,</a:t>
            </a:r>
          </a:p>
          <a:p>
            <a:r>
              <a:rPr lang="pl-PL" sz="1200" b="1" dirty="0">
                <a:solidFill>
                  <a:srgbClr val="000000"/>
                </a:solidFill>
                <a:latin typeface="Courier New"/>
              </a:rPr>
              <a:t> </a:t>
            </a:r>
            <a:r>
              <a:rPr lang="pl-PL" sz="1200" b="1" dirty="0" smtClean="0">
                <a:solidFill>
                  <a:srgbClr val="000000"/>
                </a:solidFill>
                <a:latin typeface="Courier New"/>
              </a:rPr>
              <a:t>  </a:t>
            </a:r>
            <a:r>
              <a:rPr lang="pl-PL" sz="1200" b="1" dirty="0" err="1" smtClean="0">
                <a:solidFill>
                  <a:srgbClr val="000000"/>
                </a:solidFill>
                <a:latin typeface="Courier New"/>
              </a:rPr>
              <a:t>double</a:t>
            </a:r>
            <a:r>
              <a:rPr lang="pl-PL" sz="1200" b="1" dirty="0" smtClean="0">
                <a:solidFill>
                  <a:srgbClr val="000000"/>
                </a:solidFill>
                <a:latin typeface="Courier New"/>
              </a:rPr>
              <a:t> </a:t>
            </a:r>
            <a:r>
              <a:rPr lang="pl-PL" sz="1200" b="1" dirty="0" err="1" smtClean="0">
                <a:solidFill>
                  <a:srgbClr val="000000"/>
                </a:solidFill>
                <a:latin typeface="Courier New"/>
              </a:rPr>
              <a:t>width</a:t>
            </a:r>
            <a:r>
              <a:rPr lang="pl-PL" sz="1200" b="1" dirty="0" smtClean="0">
                <a:solidFill>
                  <a:srgbClr val="000000"/>
                </a:solidFill>
                <a:latin typeface="Courier New"/>
              </a:rPr>
              <a:t>, </a:t>
            </a:r>
            <a:r>
              <a:rPr lang="pl-PL" sz="1200" b="1" dirty="0" err="1" smtClean="0">
                <a:solidFill>
                  <a:srgbClr val="000000"/>
                </a:solidFill>
                <a:latin typeface="Courier New"/>
              </a:rPr>
              <a:t>double</a:t>
            </a:r>
            <a:r>
              <a:rPr lang="pl-PL" sz="1200" b="1" dirty="0" smtClean="0">
                <a:solidFill>
                  <a:srgbClr val="000000"/>
                </a:solidFill>
                <a:latin typeface="Courier New"/>
              </a:rPr>
              <a:t> </a:t>
            </a:r>
            <a:r>
              <a:rPr lang="pl-PL" sz="1200" b="1" dirty="0" err="1" smtClean="0">
                <a:solidFill>
                  <a:srgbClr val="000000"/>
                </a:solidFill>
                <a:latin typeface="Courier New"/>
              </a:rPr>
              <a:t>depth</a:t>
            </a:r>
            <a:r>
              <a:rPr lang="pl-PL" sz="1200" b="1" dirty="0" smtClean="0">
                <a:solidFill>
                  <a:srgbClr val="000000"/>
                </a:solidFill>
                <a:latin typeface="Courier New"/>
              </a:rPr>
              <a:t>);</a:t>
            </a:r>
            <a:endParaRPr lang="pl-PL" sz="1200" b="1" dirty="0">
              <a:solidFill>
                <a:srgbClr val="000000"/>
              </a:solidFill>
              <a:latin typeface="Courier New"/>
            </a:endParaRPr>
          </a:p>
        </p:txBody>
      </p:sp>
      <p:sp>
        <p:nvSpPr>
          <p:cNvPr id="6" name="Prostokąt zaokrąglony 5"/>
          <p:cNvSpPr/>
          <p:nvPr/>
        </p:nvSpPr>
        <p:spPr>
          <a:xfrm>
            <a:off x="943260" y="4988370"/>
            <a:ext cx="5040560" cy="635366"/>
          </a:xfrm>
          <a:prstGeom prst="roundRect">
            <a:avLst>
              <a:gd name="adj" fmla="val 8264"/>
            </a:avLst>
          </a:prstGeom>
          <a:solidFill>
            <a:schemeClr val="bg1">
              <a:lumMod val="85000"/>
            </a:schemeClr>
          </a:solidFill>
          <a:ln>
            <a:solidFill>
              <a:schemeClr val="bg1">
                <a:lumMod val="6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200" b="1" dirty="0" err="1">
                <a:solidFill>
                  <a:srgbClr val="000000"/>
                </a:solidFill>
                <a:latin typeface="Courier New"/>
              </a:rPr>
              <a:t>calculateRectangularPrismVolume</a:t>
            </a:r>
            <a:r>
              <a:rPr lang="pl-PL" sz="1200" b="1" dirty="0" smtClean="0">
                <a:solidFill>
                  <a:srgbClr val="000000"/>
                </a:solidFill>
                <a:latin typeface="Courier New"/>
              </a:rPr>
              <a:t>(</a:t>
            </a:r>
            <a:r>
              <a:rPr lang="pl-PL" sz="1200" b="1" dirty="0" err="1" smtClean="0">
                <a:solidFill>
                  <a:srgbClr val="000000"/>
                </a:solidFill>
                <a:latin typeface="Courier New"/>
              </a:rPr>
              <a:t>Area</a:t>
            </a:r>
            <a:r>
              <a:rPr lang="pl-PL" sz="1200" b="1" dirty="0" smtClean="0">
                <a:solidFill>
                  <a:srgbClr val="000000"/>
                </a:solidFill>
                <a:latin typeface="Courier New"/>
              </a:rPr>
              <a:t> </a:t>
            </a:r>
            <a:r>
              <a:rPr lang="pl-PL" sz="1200" b="1" dirty="0" err="1" smtClean="0">
                <a:solidFill>
                  <a:srgbClr val="000000"/>
                </a:solidFill>
                <a:latin typeface="Courier New"/>
              </a:rPr>
              <a:t>rectangle</a:t>
            </a:r>
            <a:r>
              <a:rPr lang="pl-PL" sz="1200" b="1" dirty="0" smtClean="0">
                <a:solidFill>
                  <a:srgbClr val="000000"/>
                </a:solidFill>
                <a:latin typeface="Courier New"/>
              </a:rPr>
              <a:t>,</a:t>
            </a:r>
          </a:p>
          <a:p>
            <a:r>
              <a:rPr lang="pl-PL" sz="1200" b="1" dirty="0">
                <a:solidFill>
                  <a:srgbClr val="000000"/>
                </a:solidFill>
                <a:latin typeface="Courier New"/>
              </a:rPr>
              <a:t> </a:t>
            </a:r>
            <a:r>
              <a:rPr lang="pl-PL" sz="1200" b="1" dirty="0" smtClean="0">
                <a:solidFill>
                  <a:srgbClr val="000000"/>
                </a:solidFill>
                <a:latin typeface="Courier New"/>
              </a:rPr>
              <a:t>  </a:t>
            </a:r>
            <a:r>
              <a:rPr lang="pl-PL" sz="1200" b="1" dirty="0" err="1" smtClean="0">
                <a:solidFill>
                  <a:srgbClr val="000000"/>
                </a:solidFill>
                <a:latin typeface="Courier New"/>
              </a:rPr>
              <a:t>double</a:t>
            </a:r>
            <a:r>
              <a:rPr lang="pl-PL" sz="1200" b="1" dirty="0" smtClean="0">
                <a:solidFill>
                  <a:srgbClr val="000000"/>
                </a:solidFill>
                <a:latin typeface="Courier New"/>
              </a:rPr>
              <a:t> </a:t>
            </a:r>
            <a:r>
              <a:rPr lang="pl-PL" sz="1200" b="1" dirty="0" err="1" smtClean="0">
                <a:solidFill>
                  <a:srgbClr val="000000"/>
                </a:solidFill>
                <a:latin typeface="Courier New"/>
              </a:rPr>
              <a:t>depth</a:t>
            </a:r>
            <a:r>
              <a:rPr lang="pl-PL" sz="1200" b="1" dirty="0" smtClean="0">
                <a:solidFill>
                  <a:srgbClr val="000000"/>
                </a:solidFill>
                <a:latin typeface="Courier New"/>
              </a:rPr>
              <a: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Funkcje</a:t>
            </a:r>
            <a:endParaRPr lang="pl-PL" dirty="0"/>
          </a:p>
        </p:txBody>
      </p:sp>
      <p:sp>
        <p:nvSpPr>
          <p:cNvPr id="3" name="Symbol zastępczy zawartości 2"/>
          <p:cNvSpPr>
            <a:spLocks noGrp="1"/>
          </p:cNvSpPr>
          <p:nvPr>
            <p:ph idx="1"/>
          </p:nvPr>
        </p:nvSpPr>
        <p:spPr/>
        <p:txBody>
          <a:bodyPr/>
          <a:lstStyle/>
          <a:p>
            <a:pPr>
              <a:buNone/>
            </a:pPr>
            <a:r>
              <a:rPr lang="pl-PL" b="1" dirty="0" smtClean="0"/>
              <a:t>DRY – </a:t>
            </a:r>
            <a:r>
              <a:rPr lang="pl-PL" b="1" dirty="0" err="1" smtClean="0"/>
              <a:t>Don’t</a:t>
            </a:r>
            <a:r>
              <a:rPr lang="pl-PL" b="1" dirty="0" smtClean="0"/>
              <a:t> </a:t>
            </a:r>
            <a:r>
              <a:rPr lang="pl-PL" b="1" dirty="0" err="1" smtClean="0"/>
              <a:t>repeat</a:t>
            </a:r>
            <a:r>
              <a:rPr lang="pl-PL" b="1" dirty="0" smtClean="0"/>
              <a:t> </a:t>
            </a:r>
            <a:r>
              <a:rPr lang="pl-PL" b="1" dirty="0" err="1" smtClean="0"/>
              <a:t>yourself</a:t>
            </a:r>
            <a:endParaRPr lang="pl-PL" sz="3200" b="1" dirty="0" smtClean="0"/>
          </a:p>
          <a:p>
            <a:pPr marL="457200" indent="-457200"/>
            <a:r>
              <a:rPr lang="pl-PL" sz="3200" dirty="0" smtClean="0"/>
              <a:t>Duplikacja zmniejsza czytelność</a:t>
            </a:r>
          </a:p>
          <a:p>
            <a:pPr marL="457200" indent="-457200"/>
            <a:r>
              <a:rPr lang="pl-PL" sz="3200" dirty="0" smtClean="0"/>
              <a:t>Zwiększa koszty utrzymania, </a:t>
            </a:r>
            <a:r>
              <a:rPr lang="pl-PL" sz="3200" dirty="0" err="1" smtClean="0"/>
              <a:t>refactoringu</a:t>
            </a:r>
            <a:r>
              <a:rPr lang="pl-PL" sz="3200" dirty="0" smtClean="0"/>
              <a:t> i poprawiania błędów</a:t>
            </a:r>
          </a:p>
          <a:p>
            <a:pPr marL="457200" indent="-457200"/>
            <a:r>
              <a:rPr lang="pl-PL" sz="3200" dirty="0" smtClean="0"/>
              <a:t>Prowadzi do rozbieżności funkcjonalnej modułów wykonujących to samo</a:t>
            </a:r>
          </a:p>
          <a:p>
            <a:pPr marL="457200" indent="-457200"/>
            <a:r>
              <a:rPr lang="pl-PL" sz="3200" dirty="0" smtClean="0"/>
              <a:t>Zmniejsza </a:t>
            </a:r>
            <a:r>
              <a:rPr lang="pl-PL" sz="3200" dirty="0" err="1" smtClean="0"/>
              <a:t>reusability</a:t>
            </a:r>
            <a:r>
              <a:rPr lang="pl-PL" sz="3200" dirty="0" smtClean="0"/>
              <a:t> kodu</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solidFill>
                  <a:schemeClr val="bg1">
                    <a:lumMod val="65000"/>
                  </a:schemeClr>
                </a:solidFill>
              </a:rPr>
              <a:t>Nazwy</a:t>
            </a:r>
          </a:p>
          <a:p>
            <a:r>
              <a:rPr lang="pl-PL" dirty="0" smtClean="0">
                <a:solidFill>
                  <a:schemeClr val="bg1">
                    <a:lumMod val="65000"/>
                  </a:schemeClr>
                </a:solidFill>
              </a:rPr>
              <a:t>Funkcje</a:t>
            </a:r>
          </a:p>
          <a:p>
            <a:r>
              <a:rPr lang="pl-PL" dirty="0" smtClean="0"/>
              <a:t>Komentarz</a:t>
            </a:r>
          </a:p>
          <a:p>
            <a:r>
              <a:rPr lang="pl-PL" dirty="0" smtClean="0">
                <a:solidFill>
                  <a:schemeClr val="bg1">
                    <a:lumMod val="65000"/>
                  </a:schemeClr>
                </a:solidFill>
              </a:rPr>
              <a:t>Formatowanie kodu</a:t>
            </a:r>
          </a:p>
          <a:p>
            <a:r>
              <a:rPr lang="pl-PL" dirty="0" smtClean="0">
                <a:solidFill>
                  <a:schemeClr val="bg1">
                    <a:lumMod val="65000"/>
                  </a:schemeClr>
                </a:solidFill>
              </a:rPr>
              <a:t>Obiekty i struktury danych</a:t>
            </a:r>
          </a:p>
          <a:p>
            <a:r>
              <a:rPr lang="pl-PL" dirty="0" smtClean="0">
                <a:solidFill>
                  <a:schemeClr val="bg1">
                    <a:lumMod val="65000"/>
                  </a:schemeClr>
                </a:solidFill>
              </a:rPr>
              <a:t>Obsługa błędów</a:t>
            </a:r>
            <a:endParaRPr lang="pl-PL" dirty="0">
              <a:solidFill>
                <a:schemeClr val="bg1">
                  <a:lumMod val="65000"/>
                </a:schemeClr>
              </a:solidFill>
            </a:endParaRPr>
          </a:p>
        </p:txBody>
      </p:sp>
      <p:sp>
        <p:nvSpPr>
          <p:cNvPr id="3" name="Tytuł 2"/>
          <p:cNvSpPr>
            <a:spLocks noGrp="1"/>
          </p:cNvSpPr>
          <p:nvPr>
            <p:ph type="title"/>
          </p:nvPr>
        </p:nvSpPr>
        <p:spPr/>
        <p:txBody>
          <a:bodyPr/>
          <a:lstStyle/>
          <a:p>
            <a:r>
              <a:rPr lang="pl-PL" dirty="0" smtClean="0"/>
              <a:t>Poziom I</a:t>
            </a:r>
            <a:endParaRPr lang="pl-PL"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Komentarze</a:t>
            </a:r>
            <a:endParaRPr lang="pl-PL" dirty="0"/>
          </a:p>
        </p:txBody>
      </p:sp>
      <p:sp>
        <p:nvSpPr>
          <p:cNvPr id="3" name="Symbol zastępczy zawartości 2"/>
          <p:cNvSpPr>
            <a:spLocks noGrp="1"/>
          </p:cNvSpPr>
          <p:nvPr>
            <p:ph idx="1"/>
          </p:nvPr>
        </p:nvSpPr>
        <p:spPr>
          <a:xfrm>
            <a:off x="457200" y="2560320"/>
            <a:ext cx="8229600" cy="3565843"/>
          </a:xfrm>
        </p:spPr>
        <p:txBody>
          <a:bodyPr/>
          <a:lstStyle/>
          <a:p>
            <a:pPr algn="ctr">
              <a:buNone/>
            </a:pPr>
            <a:r>
              <a:rPr lang="pl-PL" sz="16600" b="1" dirty="0" err="1" smtClean="0"/>
              <a:t>DON’T</a:t>
            </a:r>
            <a:endParaRPr lang="pl-PL" sz="11500" b="1"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Komentarze</a:t>
            </a:r>
            <a:endParaRPr lang="pl-PL" dirty="0"/>
          </a:p>
        </p:txBody>
      </p:sp>
      <p:sp>
        <p:nvSpPr>
          <p:cNvPr id="5" name="TextBox 8"/>
          <p:cNvSpPr txBox="1"/>
          <p:nvPr/>
        </p:nvSpPr>
        <p:spPr>
          <a:xfrm>
            <a:off x="836604" y="2936558"/>
            <a:ext cx="7470793" cy="984885"/>
          </a:xfrm>
          <a:prstGeom prst="rect">
            <a:avLst/>
          </a:prstGeom>
          <a:noFill/>
        </p:spPr>
        <p:txBody>
          <a:bodyPr wrap="square" rtlCol="0">
            <a:spAutoFit/>
          </a:bodyPr>
          <a:lstStyle/>
          <a:p>
            <a:pPr algn="ctr"/>
            <a:r>
              <a:rPr lang="pl-PL" sz="3200" i="1" dirty="0" smtClean="0">
                <a:solidFill>
                  <a:schemeClr val="tx1">
                    <a:lumMod val="85000"/>
                    <a:lumOff val="15000"/>
                  </a:schemeClr>
                </a:solidFill>
              </a:rPr>
              <a:t>„Nie komentuj złego kodu</a:t>
            </a:r>
            <a:r>
              <a:rPr lang="pl-PL" sz="3200" i="1" dirty="0">
                <a:solidFill>
                  <a:schemeClr val="tx1">
                    <a:lumMod val="85000"/>
                    <a:lumOff val="15000"/>
                  </a:schemeClr>
                </a:solidFill>
              </a:rPr>
              <a:t> </a:t>
            </a:r>
            <a:r>
              <a:rPr lang="pl-PL" sz="3200" i="1" dirty="0" smtClean="0">
                <a:solidFill>
                  <a:schemeClr val="tx1">
                    <a:lumMod val="85000"/>
                    <a:lumOff val="15000"/>
                  </a:schemeClr>
                </a:solidFill>
              </a:rPr>
              <a:t>– popraw go”</a:t>
            </a:r>
            <a:endParaRPr lang="pl-PL" sz="100" i="1" dirty="0" smtClean="0">
              <a:solidFill>
                <a:schemeClr val="tx1">
                  <a:lumMod val="85000"/>
                  <a:lumOff val="15000"/>
                </a:schemeClr>
              </a:solidFill>
            </a:endParaRPr>
          </a:p>
          <a:p>
            <a:pPr algn="ctr"/>
            <a:r>
              <a:rPr lang="pl-PL" sz="1100" i="1" dirty="0" smtClean="0">
                <a:solidFill>
                  <a:schemeClr val="tx1">
                    <a:lumMod val="85000"/>
                    <a:lumOff val="15000"/>
                  </a:schemeClr>
                </a:solidFill>
              </a:rPr>
              <a:t> </a:t>
            </a:r>
            <a:endParaRPr lang="pl-PL" sz="700" i="1" dirty="0" smtClean="0">
              <a:solidFill>
                <a:schemeClr val="tx1">
                  <a:lumMod val="85000"/>
                  <a:lumOff val="15000"/>
                </a:schemeClr>
              </a:solidFill>
            </a:endParaRPr>
          </a:p>
          <a:p>
            <a:pPr algn="r"/>
            <a:r>
              <a:rPr lang="pl-PL" sz="1400" i="1" dirty="0" smtClean="0">
                <a:solidFill>
                  <a:schemeClr val="tx1">
                    <a:lumMod val="85000"/>
                    <a:lumOff val="15000"/>
                  </a:schemeClr>
                </a:solidFill>
              </a:rPr>
              <a:t>Brian W. Kernighan i P.J. Plaugher</a:t>
            </a:r>
            <a:endParaRPr lang="pl-PL" sz="2800" i="1" dirty="0" smtClean="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983040" y="1484784"/>
            <a:ext cx="6896040" cy="1080120"/>
          </a:xfrm>
          <a:prstGeom prst="roundRect">
            <a:avLst>
              <a:gd name="adj" fmla="val 8896"/>
            </a:avLst>
          </a:prstGeom>
          <a:solidFill>
            <a:schemeClr val="bg1">
              <a:lumMod val="95000"/>
            </a:schemeClr>
          </a:solidFill>
          <a:ln>
            <a:solidFill>
              <a:schemeClr val="bg1">
                <a:lumMod val="8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a:solidFill>
                  <a:srgbClr val="3F7F5F"/>
                </a:solidFill>
                <a:latin typeface="Courier New"/>
              </a:rPr>
              <a:t>//Sprawdzenie czy klient ma możliwość korzystania ze zniżki</a:t>
            </a:r>
          </a:p>
          <a:p>
            <a:r>
              <a:rPr lang="en-US" sz="1400" b="1" dirty="0">
                <a:solidFill>
                  <a:srgbClr val="7F0055"/>
                </a:solidFill>
                <a:latin typeface="Courier New"/>
              </a:rPr>
              <a:t>if</a:t>
            </a:r>
            <a:r>
              <a:rPr lang="en-US" sz="1400" b="1" dirty="0">
                <a:solidFill>
                  <a:srgbClr val="000000"/>
                </a:solidFill>
                <a:latin typeface="Courier New"/>
              </a:rPr>
              <a:t> (customer.isStudent() || </a:t>
            </a:r>
            <a:endParaRPr lang="pl-PL" sz="1400" b="1" dirty="0" smtClean="0">
              <a:solidFill>
                <a:srgbClr val="000000"/>
              </a:solidFill>
              <a:latin typeface="Courier New"/>
            </a:endParaRPr>
          </a:p>
          <a:p>
            <a:r>
              <a:rPr lang="pl-PL" sz="1400" b="1" dirty="0">
                <a:solidFill>
                  <a:srgbClr val="000000"/>
                </a:solidFill>
                <a:latin typeface="Courier New"/>
              </a:rPr>
              <a:t> </a:t>
            </a:r>
            <a:r>
              <a:rPr lang="en-US" sz="1400" b="1" dirty="0" smtClean="0">
                <a:solidFill>
                  <a:srgbClr val="000000"/>
                </a:solidFill>
                <a:latin typeface="Courier New"/>
              </a:rPr>
              <a:t>(</a:t>
            </a:r>
            <a:r>
              <a:rPr lang="en-US" sz="1400" b="1" dirty="0">
                <a:solidFill>
                  <a:srgbClr val="000000"/>
                </a:solidFill>
                <a:latin typeface="Courier New"/>
              </a:rPr>
              <a:t>customer.age &lt; </a:t>
            </a:r>
            <a:r>
              <a:rPr lang="pl-PL" sz="1400" b="1" dirty="0" smtClean="0">
                <a:solidFill>
                  <a:srgbClr val="000000"/>
                </a:solidFill>
                <a:latin typeface="Courier New"/>
              </a:rPr>
              <a:t>18</a:t>
            </a:r>
            <a:r>
              <a:rPr lang="en-US" sz="1400" b="1" dirty="0" smtClean="0">
                <a:solidFill>
                  <a:srgbClr val="000000"/>
                </a:solidFill>
                <a:latin typeface="Courier New"/>
              </a:rPr>
              <a:t>) </a:t>
            </a:r>
            <a:r>
              <a:rPr lang="en-US" sz="1400" b="1" dirty="0">
                <a:solidFill>
                  <a:srgbClr val="000000"/>
                </a:solidFill>
                <a:latin typeface="Courier New"/>
              </a:rPr>
              <a:t>|| </a:t>
            </a:r>
            <a:r>
              <a:rPr lang="en-US" sz="1400" b="1" dirty="0" smtClean="0">
                <a:solidFill>
                  <a:srgbClr val="000000"/>
                </a:solidFill>
                <a:latin typeface="Courier New"/>
              </a:rPr>
              <a:t>(</a:t>
            </a:r>
            <a:r>
              <a:rPr lang="en-US" sz="1400" b="1" dirty="0">
                <a:solidFill>
                  <a:srgbClr val="000000"/>
                </a:solidFill>
                <a:latin typeface="Courier New"/>
              </a:rPr>
              <a:t>customer.age &gt; 65</a:t>
            </a:r>
            <a:r>
              <a:rPr lang="en-US" sz="1400" b="1" dirty="0" smtClean="0">
                <a:solidFill>
                  <a:srgbClr val="000000"/>
                </a:solidFill>
                <a:latin typeface="Courier New"/>
              </a:rPr>
              <a:t>))</a:t>
            </a:r>
            <a:endParaRPr lang="en-US" sz="1400" b="1" dirty="0">
              <a:solidFill>
                <a:srgbClr val="000000"/>
              </a:solidFill>
              <a:latin typeface="Courier New"/>
            </a:endParaRPr>
          </a:p>
        </p:txBody>
      </p:sp>
      <p:sp>
        <p:nvSpPr>
          <p:cNvPr id="3" name="Prostokąt zaokrąglony 2"/>
          <p:cNvSpPr/>
          <p:nvPr/>
        </p:nvSpPr>
        <p:spPr>
          <a:xfrm>
            <a:off x="983040" y="3140968"/>
            <a:ext cx="6896040" cy="576064"/>
          </a:xfrm>
          <a:prstGeom prst="roundRect">
            <a:avLst>
              <a:gd name="adj" fmla="val 8896"/>
            </a:avLst>
          </a:prstGeom>
          <a:solidFill>
            <a:schemeClr val="bg1">
              <a:lumMod val="85000"/>
            </a:schemeClr>
          </a:solidFill>
          <a:ln>
            <a:solidFill>
              <a:schemeClr val="bg1">
                <a:lumMod val="6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smtClean="0">
                <a:solidFill>
                  <a:srgbClr val="7F0055"/>
                </a:solidFill>
                <a:latin typeface="Courier New"/>
              </a:rPr>
              <a:t>if</a:t>
            </a:r>
            <a:r>
              <a:rPr lang="pl-PL" sz="1400" b="1" dirty="0" smtClean="0">
                <a:solidFill>
                  <a:srgbClr val="000000"/>
                </a:solidFill>
                <a:latin typeface="Courier New"/>
              </a:rPr>
              <a:t> </a:t>
            </a:r>
            <a:r>
              <a:rPr lang="pl-PL" sz="1400" b="1" dirty="0">
                <a:solidFill>
                  <a:srgbClr val="000000"/>
                </a:solidFill>
                <a:latin typeface="Courier New"/>
              </a:rPr>
              <a:t>(customer.isEligibleForDiscount())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539552" y="1628800"/>
            <a:ext cx="7992888" cy="2554545"/>
          </a:xfrm>
          <a:prstGeom prst="rect">
            <a:avLst/>
          </a:prstGeom>
          <a:noFill/>
        </p:spPr>
        <p:txBody>
          <a:bodyPr wrap="square" rtlCol="0">
            <a:spAutoFit/>
          </a:bodyPr>
          <a:lstStyle/>
          <a:p>
            <a:pPr algn="ctr"/>
            <a:r>
              <a:rPr lang="pl-PL" sz="3200" i="1" dirty="0" smtClean="0"/>
              <a:t>„If you decide to write a comment, then spend the time necessary to make sure it is the best comment you </a:t>
            </a:r>
            <a:r>
              <a:rPr lang="pl-PL" sz="3200" i="1" dirty="0" err="1" smtClean="0"/>
              <a:t>can</a:t>
            </a:r>
            <a:r>
              <a:rPr lang="pl-PL" sz="3200" i="1" dirty="0" smtClean="0"/>
              <a:t> </a:t>
            </a:r>
            <a:r>
              <a:rPr lang="pl-PL" sz="3200" i="1" dirty="0" err="1" smtClean="0"/>
              <a:t>write</a:t>
            </a:r>
            <a:r>
              <a:rPr lang="pl-PL" sz="3200" i="1" dirty="0" smtClean="0"/>
              <a:t>”</a:t>
            </a:r>
          </a:p>
          <a:p>
            <a:endParaRPr lang="pl-PL" sz="3200" i="1" dirty="0" smtClean="0"/>
          </a:p>
          <a:p>
            <a:pPr algn="r"/>
            <a:r>
              <a:rPr lang="pl-PL" sz="3200" i="1" dirty="0" smtClean="0"/>
              <a:t>Robert C. Martin</a:t>
            </a:r>
            <a:endParaRPr lang="pl-PL" sz="3200" i="1" dirty="0"/>
          </a:p>
        </p:txBody>
      </p:sp>
      <p:sp>
        <p:nvSpPr>
          <p:cNvPr id="3" name="Tytuł 2"/>
          <p:cNvSpPr>
            <a:spLocks noGrp="1"/>
          </p:cNvSpPr>
          <p:nvPr>
            <p:ph type="title"/>
          </p:nvPr>
        </p:nvSpPr>
        <p:spPr/>
        <p:txBody>
          <a:bodyPr/>
          <a:lstStyle/>
          <a:p>
            <a:r>
              <a:rPr lang="pl-PL" dirty="0" smtClean="0"/>
              <a:t>Komentarze</a:t>
            </a:r>
            <a:endParaRPr lang="pl-PL"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solidFill>
                  <a:schemeClr val="bg1">
                    <a:lumMod val="65000"/>
                  </a:schemeClr>
                </a:solidFill>
              </a:rPr>
              <a:t>Nazwy</a:t>
            </a:r>
          </a:p>
          <a:p>
            <a:r>
              <a:rPr lang="pl-PL" dirty="0" smtClean="0">
                <a:solidFill>
                  <a:schemeClr val="bg1">
                    <a:lumMod val="65000"/>
                  </a:schemeClr>
                </a:solidFill>
              </a:rPr>
              <a:t>Funkcje</a:t>
            </a:r>
          </a:p>
          <a:p>
            <a:r>
              <a:rPr lang="pl-PL" dirty="0" smtClean="0">
                <a:solidFill>
                  <a:schemeClr val="bg1">
                    <a:lumMod val="65000"/>
                  </a:schemeClr>
                </a:solidFill>
              </a:rPr>
              <a:t>Komentarz</a:t>
            </a:r>
          </a:p>
          <a:p>
            <a:r>
              <a:rPr lang="pl-PL" dirty="0" smtClean="0"/>
              <a:t>Formatowanie kodu</a:t>
            </a:r>
          </a:p>
          <a:p>
            <a:r>
              <a:rPr lang="pl-PL" dirty="0" smtClean="0">
                <a:solidFill>
                  <a:schemeClr val="bg1">
                    <a:lumMod val="65000"/>
                  </a:schemeClr>
                </a:solidFill>
              </a:rPr>
              <a:t>Obiekty i struktury danych</a:t>
            </a:r>
          </a:p>
          <a:p>
            <a:r>
              <a:rPr lang="pl-PL" dirty="0" smtClean="0">
                <a:solidFill>
                  <a:schemeClr val="bg1">
                    <a:lumMod val="65000"/>
                  </a:schemeClr>
                </a:solidFill>
              </a:rPr>
              <a:t>Obsługa błędów</a:t>
            </a:r>
            <a:endParaRPr lang="pl-PL" dirty="0">
              <a:solidFill>
                <a:schemeClr val="bg1">
                  <a:lumMod val="65000"/>
                </a:schemeClr>
              </a:solidFill>
            </a:endParaRPr>
          </a:p>
        </p:txBody>
      </p:sp>
      <p:sp>
        <p:nvSpPr>
          <p:cNvPr id="3" name="Tytuł 2"/>
          <p:cNvSpPr>
            <a:spLocks noGrp="1"/>
          </p:cNvSpPr>
          <p:nvPr>
            <p:ph type="title"/>
          </p:nvPr>
        </p:nvSpPr>
        <p:spPr/>
        <p:txBody>
          <a:bodyPr/>
          <a:lstStyle/>
          <a:p>
            <a:r>
              <a:rPr lang="pl-PL" dirty="0" smtClean="0"/>
              <a:t>Poziom I</a:t>
            </a:r>
            <a:endParaRPr lang="pl-PL"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lstStyle/>
          <a:p>
            <a:r>
              <a:rPr lang="pl-PL" dirty="0" smtClean="0"/>
              <a:t>Formatowanie </a:t>
            </a:r>
            <a:endParaRPr lang="pl-PL" dirty="0"/>
          </a:p>
        </p:txBody>
      </p:sp>
      <p:sp>
        <p:nvSpPr>
          <p:cNvPr id="5" name="Symbol zastępczy zawartości 4"/>
          <p:cNvSpPr>
            <a:spLocks noGrp="1"/>
          </p:cNvSpPr>
          <p:nvPr>
            <p:ph idx="1"/>
          </p:nvPr>
        </p:nvSpPr>
        <p:spPr/>
        <p:txBody>
          <a:bodyPr/>
          <a:lstStyle/>
          <a:p>
            <a:r>
              <a:rPr lang="pl-PL" dirty="0" smtClean="0"/>
              <a:t>Konwencje formatowania w zespole. Ustal i się ich trzymaj</a:t>
            </a:r>
          </a:p>
          <a:p>
            <a:endParaRPr lang="pl-PL" dirty="0"/>
          </a:p>
        </p:txBody>
      </p:sp>
      <p:pic>
        <p:nvPicPr>
          <p:cNvPr id="8" name="Picture 4"/>
          <p:cNvPicPr>
            <a:picLocks noChangeAspect="1" noChangeArrowheads="1"/>
          </p:cNvPicPr>
          <p:nvPr/>
        </p:nvPicPr>
        <p:blipFill>
          <a:blip r:embed="rId2" cstate="print"/>
          <a:srcRect/>
          <a:stretch>
            <a:fillRect/>
          </a:stretch>
        </p:blipFill>
        <p:spPr bwMode="auto">
          <a:xfrm>
            <a:off x="930072" y="3187824"/>
            <a:ext cx="7210573" cy="27152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solidFill>
                  <a:schemeClr val="bg1">
                    <a:lumMod val="65000"/>
                  </a:schemeClr>
                </a:solidFill>
              </a:rPr>
              <a:t>Nazwy</a:t>
            </a:r>
          </a:p>
          <a:p>
            <a:r>
              <a:rPr lang="pl-PL" dirty="0" smtClean="0">
                <a:solidFill>
                  <a:schemeClr val="bg1">
                    <a:lumMod val="65000"/>
                  </a:schemeClr>
                </a:solidFill>
              </a:rPr>
              <a:t>Funkcje</a:t>
            </a:r>
          </a:p>
          <a:p>
            <a:r>
              <a:rPr lang="pl-PL" dirty="0" smtClean="0">
                <a:solidFill>
                  <a:schemeClr val="bg1">
                    <a:lumMod val="65000"/>
                  </a:schemeClr>
                </a:solidFill>
              </a:rPr>
              <a:t>Komentarz</a:t>
            </a:r>
          </a:p>
          <a:p>
            <a:r>
              <a:rPr lang="pl-PL" dirty="0" smtClean="0">
                <a:solidFill>
                  <a:schemeClr val="bg1">
                    <a:lumMod val="65000"/>
                  </a:schemeClr>
                </a:solidFill>
              </a:rPr>
              <a:t>Formatowanie kodu</a:t>
            </a:r>
          </a:p>
          <a:p>
            <a:r>
              <a:rPr lang="pl-PL" dirty="0" smtClean="0"/>
              <a:t>Obiekty i struktury danych</a:t>
            </a:r>
          </a:p>
          <a:p>
            <a:r>
              <a:rPr lang="pl-PL" dirty="0" smtClean="0">
                <a:solidFill>
                  <a:schemeClr val="bg1">
                    <a:lumMod val="65000"/>
                  </a:schemeClr>
                </a:solidFill>
              </a:rPr>
              <a:t>Obsługa błędów</a:t>
            </a:r>
            <a:endParaRPr lang="pl-PL" dirty="0">
              <a:solidFill>
                <a:schemeClr val="bg1">
                  <a:lumMod val="65000"/>
                </a:schemeClr>
              </a:solidFill>
            </a:endParaRPr>
          </a:p>
        </p:txBody>
      </p:sp>
      <p:sp>
        <p:nvSpPr>
          <p:cNvPr id="3" name="Tytuł 2"/>
          <p:cNvSpPr>
            <a:spLocks noGrp="1"/>
          </p:cNvSpPr>
          <p:nvPr>
            <p:ph type="title"/>
          </p:nvPr>
        </p:nvSpPr>
        <p:spPr/>
        <p:txBody>
          <a:bodyPr/>
          <a:lstStyle/>
          <a:p>
            <a:r>
              <a:rPr lang="pl-PL" dirty="0" smtClean="0"/>
              <a:t>Poziom I</a:t>
            </a:r>
            <a:endParaRPr lang="pl-PL"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p:txBody>
          <a:bodyPr/>
          <a:lstStyle/>
          <a:p>
            <a:r>
              <a:rPr lang="pl-PL" dirty="0" smtClean="0"/>
              <a:t>Co ja tu robię?</a:t>
            </a:r>
            <a:endParaRPr lang="pl-PL" dirty="0"/>
          </a:p>
        </p:txBody>
      </p:sp>
      <p:pic>
        <p:nvPicPr>
          <p:cNvPr id="5" name="Picture 2" descr="D:\Moje dokumenty\Dropbox\szkolenia\cleancode - ydp\tumblr_ll78l5Xubd1qc9u65o1_500.png"/>
          <p:cNvPicPr>
            <a:picLocks noChangeAspect="1" noChangeArrowheads="1"/>
          </p:cNvPicPr>
          <p:nvPr/>
        </p:nvPicPr>
        <p:blipFill>
          <a:blip r:embed="rId2" cstate="print"/>
          <a:srcRect b="34352"/>
          <a:stretch>
            <a:fillRect/>
          </a:stretch>
        </p:blipFill>
        <p:spPr bwMode="auto">
          <a:xfrm>
            <a:off x="2425692" y="1417638"/>
            <a:ext cx="5715008" cy="4758506"/>
          </a:xfrm>
          <a:prstGeom prst="rect">
            <a:avLst/>
          </a:prstGeom>
          <a:noFill/>
        </p:spPr>
      </p:pic>
      <p:pic>
        <p:nvPicPr>
          <p:cNvPr id="8" name="Picture 2" descr="D:\Moje dokumenty\Dropbox\szkolenia\cleancode - ydp\tumblr_ll78l5Xubd1qc9u65o1_500.png"/>
          <p:cNvPicPr>
            <a:picLocks noChangeAspect="1" noChangeArrowheads="1"/>
          </p:cNvPicPr>
          <p:nvPr/>
        </p:nvPicPr>
        <p:blipFill>
          <a:blip r:embed="rId2" cstate="print"/>
          <a:srcRect t="64772"/>
          <a:stretch>
            <a:fillRect/>
          </a:stretch>
        </p:blipFill>
        <p:spPr bwMode="auto">
          <a:xfrm>
            <a:off x="3286148" y="4062326"/>
            <a:ext cx="5715008" cy="255353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dirty="0" smtClean="0"/>
          </a:p>
          <a:p>
            <a:r>
              <a:rPr lang="pl-PL" dirty="0" smtClean="0"/>
              <a:t>Prawo Demeter – zasada minimalnej wiedzy</a:t>
            </a:r>
          </a:p>
          <a:p>
            <a:r>
              <a:rPr lang="pl-PL" dirty="0" smtClean="0"/>
              <a:t>Moduł powinien nie wiedzieć nic o wnętrzu obiektów, którymi manipuluje</a:t>
            </a:r>
          </a:p>
          <a:p>
            <a:pPr>
              <a:buNone/>
            </a:pPr>
            <a:endParaRPr lang="pl-PL" dirty="0"/>
          </a:p>
        </p:txBody>
      </p:sp>
      <p:sp>
        <p:nvSpPr>
          <p:cNvPr id="3" name="Tytuł 2"/>
          <p:cNvSpPr>
            <a:spLocks noGrp="1"/>
          </p:cNvSpPr>
          <p:nvPr>
            <p:ph type="title"/>
          </p:nvPr>
        </p:nvSpPr>
        <p:spPr/>
        <p:txBody>
          <a:bodyPr/>
          <a:lstStyle/>
          <a:p>
            <a:r>
              <a:rPr lang="pl-PL" dirty="0" smtClean="0"/>
              <a:t>Prawo Demeter</a:t>
            </a:r>
            <a:endParaRPr lang="pl-P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Prawo Demeter głosi, że metoda </a:t>
            </a:r>
            <a:r>
              <a:rPr lang="pl-PL" dirty="0" smtClean="0">
                <a:latin typeface="Courier New" pitchFamily="49" charset="0"/>
                <a:cs typeface="Courier New" pitchFamily="49" charset="0"/>
              </a:rPr>
              <a:t>f</a:t>
            </a:r>
            <a:r>
              <a:rPr lang="pl-PL" dirty="0" smtClean="0"/>
              <a:t> klasy </a:t>
            </a:r>
            <a:r>
              <a:rPr lang="pl-PL" dirty="0" smtClean="0">
                <a:latin typeface="Courier New" pitchFamily="49" charset="0"/>
                <a:cs typeface="Courier New" pitchFamily="49" charset="0"/>
              </a:rPr>
              <a:t>C</a:t>
            </a:r>
            <a:r>
              <a:rPr lang="pl-PL" dirty="0" smtClean="0"/>
              <a:t> powinna wywoływać tylko metody z:</a:t>
            </a:r>
          </a:p>
          <a:p>
            <a:pPr lvl="1">
              <a:buClrTx/>
              <a:buFont typeface="Arial" pitchFamily="34" charset="0"/>
              <a:buChar char="•"/>
            </a:pPr>
            <a:r>
              <a:rPr lang="pl-PL" sz="3200" dirty="0" smtClean="0"/>
              <a:t>Klasy </a:t>
            </a:r>
            <a:r>
              <a:rPr lang="pl-PL" sz="3200" dirty="0" smtClean="0">
                <a:latin typeface="Courier New" pitchFamily="49" charset="0"/>
                <a:cs typeface="Courier New" pitchFamily="49" charset="0"/>
              </a:rPr>
              <a:t>C</a:t>
            </a:r>
            <a:r>
              <a:rPr lang="pl-PL" sz="3200" dirty="0" smtClean="0"/>
              <a:t>,</a:t>
            </a:r>
          </a:p>
          <a:p>
            <a:pPr lvl="1">
              <a:buClrTx/>
              <a:buFont typeface="Arial" pitchFamily="34" charset="0"/>
              <a:buChar char="•"/>
            </a:pPr>
            <a:r>
              <a:rPr lang="pl-PL" sz="3200" dirty="0" smtClean="0"/>
              <a:t>Obiektu utworzonego przez </a:t>
            </a:r>
            <a:r>
              <a:rPr lang="pl-PL" sz="3200" dirty="0" smtClean="0">
                <a:latin typeface="Courier New" pitchFamily="49" charset="0"/>
                <a:cs typeface="Courier New" pitchFamily="49" charset="0"/>
              </a:rPr>
              <a:t>f</a:t>
            </a:r>
            <a:r>
              <a:rPr lang="pl-PL" sz="3200" dirty="0" smtClean="0"/>
              <a:t>,</a:t>
            </a:r>
          </a:p>
          <a:p>
            <a:pPr lvl="1">
              <a:buClrTx/>
              <a:buFont typeface="Arial" pitchFamily="34" charset="0"/>
              <a:buChar char="•"/>
            </a:pPr>
            <a:r>
              <a:rPr lang="pl-PL" sz="3200" dirty="0" smtClean="0"/>
              <a:t>Obiektu przekazanego jako argument </a:t>
            </a:r>
            <a:r>
              <a:rPr lang="pl-PL" sz="3200" dirty="0" smtClean="0">
                <a:latin typeface="Courier New" pitchFamily="49" charset="0"/>
                <a:cs typeface="Courier New" pitchFamily="49" charset="0"/>
              </a:rPr>
              <a:t>f</a:t>
            </a:r>
            <a:r>
              <a:rPr lang="pl-PL" sz="3200" dirty="0" smtClean="0"/>
              <a:t>,</a:t>
            </a:r>
          </a:p>
          <a:p>
            <a:pPr lvl="1">
              <a:buClrTx/>
              <a:buFont typeface="Arial" pitchFamily="34" charset="0"/>
              <a:buChar char="•"/>
            </a:pPr>
            <a:r>
              <a:rPr lang="pl-PL" sz="3200" dirty="0" smtClean="0"/>
              <a:t>Obiektu umieszczonego w zmiennej instancyjnej klasy </a:t>
            </a:r>
            <a:r>
              <a:rPr lang="pl-PL" sz="3200" dirty="0" smtClean="0">
                <a:latin typeface="Courier New" pitchFamily="49" charset="0"/>
                <a:cs typeface="Courier New" pitchFamily="49" charset="0"/>
              </a:rPr>
              <a:t>C</a:t>
            </a:r>
            <a:r>
              <a:rPr lang="pl-PL" sz="3200" dirty="0" smtClean="0"/>
              <a:t>.</a:t>
            </a:r>
          </a:p>
          <a:p>
            <a:pPr>
              <a:buNone/>
            </a:pPr>
            <a:endParaRPr lang="pl-PL" dirty="0"/>
          </a:p>
        </p:txBody>
      </p:sp>
      <p:sp>
        <p:nvSpPr>
          <p:cNvPr id="3" name="Tytuł 2"/>
          <p:cNvSpPr>
            <a:spLocks noGrp="1"/>
          </p:cNvSpPr>
          <p:nvPr>
            <p:ph type="title"/>
          </p:nvPr>
        </p:nvSpPr>
        <p:spPr/>
        <p:txBody>
          <a:bodyPr/>
          <a:lstStyle/>
          <a:p>
            <a:r>
              <a:rPr lang="pl-PL" dirty="0" smtClean="0"/>
              <a:t>Prawo Demeter</a:t>
            </a:r>
            <a:endParaRPr lang="pl-PL"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57200" y="1600200"/>
            <a:ext cx="8229600" cy="4754880"/>
          </a:xfrm>
        </p:spPr>
        <p:txBody>
          <a:bodyPr/>
          <a:lstStyle/>
          <a:p>
            <a:r>
              <a:rPr lang="pl-PL" dirty="0" smtClean="0"/>
              <a:t>Możesz bawić się ze sobą</a:t>
            </a:r>
          </a:p>
          <a:p>
            <a:r>
              <a:rPr lang="pl-PL" dirty="0" smtClean="0"/>
              <a:t>Możesz bawić się własnymi zabawkami (ale nie możesz ich rozbierać)</a:t>
            </a:r>
          </a:p>
          <a:p>
            <a:r>
              <a:rPr lang="pl-PL" dirty="0" smtClean="0"/>
              <a:t>Możesz bawić się zabawkami które dostałeś</a:t>
            </a:r>
          </a:p>
          <a:p>
            <a:r>
              <a:rPr lang="pl-PL" dirty="0" smtClean="0"/>
              <a:t>Możesz bawić się zabawkami które zrobiłeś samodzielnie</a:t>
            </a:r>
            <a:endParaRPr lang="pl-PL" dirty="0"/>
          </a:p>
        </p:txBody>
      </p:sp>
      <p:sp>
        <p:nvSpPr>
          <p:cNvPr id="3" name="Tytuł 2"/>
          <p:cNvSpPr>
            <a:spLocks noGrp="1"/>
          </p:cNvSpPr>
          <p:nvPr>
            <p:ph type="title"/>
          </p:nvPr>
        </p:nvSpPr>
        <p:spPr/>
        <p:txBody>
          <a:bodyPr/>
          <a:lstStyle/>
          <a:p>
            <a:r>
              <a:rPr lang="pl-PL" dirty="0" smtClean="0"/>
              <a:t>Prawo Demeter</a:t>
            </a:r>
            <a:endParaRPr lang="pl-P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srcRect/>
          <a:stretch>
            <a:fillRect/>
          </a:stretch>
        </p:blipFill>
        <p:spPr bwMode="auto">
          <a:xfrm>
            <a:off x="319973" y="4725144"/>
            <a:ext cx="7059608" cy="1728192"/>
          </a:xfrm>
          <a:prstGeom prst="rect">
            <a:avLst/>
          </a:prstGeom>
          <a:noFill/>
          <a:ln w="9525">
            <a:noFill/>
            <a:miter lim="800000"/>
            <a:headEnd/>
            <a:tailEnd/>
          </a:ln>
        </p:spPr>
      </p:pic>
      <p:sp>
        <p:nvSpPr>
          <p:cNvPr id="2" name="Prostokąt zaokrąglony 1"/>
          <p:cNvSpPr/>
          <p:nvPr/>
        </p:nvSpPr>
        <p:spPr>
          <a:xfrm>
            <a:off x="334122" y="1005840"/>
            <a:ext cx="7743078" cy="685800"/>
          </a:xfrm>
          <a:prstGeom prst="roundRect">
            <a:avLst>
              <a:gd name="adj" fmla="val 3846"/>
            </a:avLst>
          </a:prstGeom>
          <a:solidFill>
            <a:schemeClr val="bg1">
              <a:lumMod val="95000"/>
            </a:schemeClr>
          </a:solidFill>
          <a:ln>
            <a:solidFill>
              <a:schemeClr val="bg1">
                <a:lumMod val="8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en-US" sz="1200" b="1" dirty="0" smtClean="0">
                <a:solidFill>
                  <a:srgbClr val="7F0055"/>
                </a:solidFill>
                <a:latin typeface="Courier New"/>
              </a:rPr>
              <a:t>final</a:t>
            </a:r>
            <a:r>
              <a:rPr lang="en-US" sz="1200" b="1" dirty="0" smtClean="0">
                <a:solidFill>
                  <a:srgbClr val="000000"/>
                </a:solidFill>
                <a:latin typeface="Courier New"/>
              </a:rPr>
              <a:t> </a:t>
            </a:r>
            <a:r>
              <a:rPr lang="en-US" sz="1200" b="1" dirty="0">
                <a:solidFill>
                  <a:srgbClr val="000000"/>
                </a:solidFill>
                <a:latin typeface="Courier New"/>
              </a:rPr>
              <a:t>String </a:t>
            </a:r>
            <a:r>
              <a:rPr lang="pl-PL" sz="1200" b="1" dirty="0" err="1" smtClean="0">
                <a:solidFill>
                  <a:srgbClr val="0000C0"/>
                </a:solidFill>
                <a:latin typeface="Courier New"/>
              </a:rPr>
              <a:t>outputDir</a:t>
            </a:r>
            <a:r>
              <a:rPr lang="pl-PL" sz="1200" b="1" dirty="0" smtClean="0">
                <a:solidFill>
                  <a:srgbClr val="0000C0"/>
                </a:solidFill>
                <a:latin typeface="Courier New"/>
              </a:rPr>
              <a:t> </a:t>
            </a:r>
            <a:r>
              <a:rPr lang="en-US" sz="1200" b="1" dirty="0" smtClean="0">
                <a:solidFill>
                  <a:srgbClr val="000000"/>
                </a:solidFill>
                <a:latin typeface="Courier New"/>
              </a:rPr>
              <a:t>= </a:t>
            </a:r>
            <a:r>
              <a:rPr lang="pl-PL" sz="1200" b="1" dirty="0" err="1" smtClean="0">
                <a:solidFill>
                  <a:srgbClr val="000000"/>
                </a:solidFill>
                <a:latin typeface="Courier New"/>
              </a:rPr>
              <a:t>context</a:t>
            </a:r>
            <a:r>
              <a:rPr lang="en-US" sz="1200" b="1" dirty="0" smtClean="0">
                <a:solidFill>
                  <a:srgbClr val="000000"/>
                </a:solidFill>
                <a:latin typeface="Courier New"/>
              </a:rPr>
              <a:t>.get</a:t>
            </a:r>
            <a:r>
              <a:rPr lang="pl-PL" sz="1200" b="1" dirty="0" err="1" smtClean="0">
                <a:solidFill>
                  <a:srgbClr val="000000"/>
                </a:solidFill>
                <a:latin typeface="Courier New"/>
              </a:rPr>
              <a:t>Options</a:t>
            </a:r>
            <a:r>
              <a:rPr lang="en-US" sz="1200" b="1" dirty="0" smtClean="0">
                <a:solidFill>
                  <a:srgbClr val="000000"/>
                </a:solidFill>
                <a:latin typeface="Courier New"/>
              </a:rPr>
              <a:t>().get</a:t>
            </a:r>
            <a:r>
              <a:rPr lang="pl-PL" sz="1200" b="1" dirty="0" err="1" smtClean="0">
                <a:solidFill>
                  <a:srgbClr val="000000"/>
                </a:solidFill>
                <a:latin typeface="Courier New"/>
              </a:rPr>
              <a:t>ScratchDir</a:t>
            </a:r>
            <a:r>
              <a:rPr lang="en-US" sz="1200" b="1" dirty="0" smtClean="0">
                <a:solidFill>
                  <a:srgbClr val="000000"/>
                </a:solidFill>
                <a:latin typeface="Courier New"/>
              </a:rPr>
              <a:t>().get</a:t>
            </a:r>
            <a:r>
              <a:rPr lang="pl-PL" sz="1200" b="1" dirty="0" err="1" smtClean="0">
                <a:solidFill>
                  <a:srgbClr val="000000"/>
                </a:solidFill>
                <a:latin typeface="Courier New"/>
              </a:rPr>
              <a:t>AbsolutePath</a:t>
            </a:r>
            <a:r>
              <a:rPr lang="en-US" sz="1200" b="1" dirty="0" smtClean="0">
                <a:solidFill>
                  <a:srgbClr val="000000"/>
                </a:solidFill>
                <a:latin typeface="Courier New"/>
              </a:rPr>
              <a:t>();</a:t>
            </a:r>
            <a:endParaRPr lang="en-US" sz="1200" b="1" dirty="0">
              <a:solidFill>
                <a:srgbClr val="000000"/>
              </a:solidFill>
              <a:latin typeface="Courier New"/>
            </a:endParaRPr>
          </a:p>
        </p:txBody>
      </p:sp>
      <p:sp>
        <p:nvSpPr>
          <p:cNvPr id="3" name="Prostokąt zaokrąglony 2"/>
          <p:cNvSpPr/>
          <p:nvPr/>
        </p:nvSpPr>
        <p:spPr>
          <a:xfrm>
            <a:off x="789112" y="1524000"/>
            <a:ext cx="4954764" cy="1054016"/>
          </a:xfrm>
          <a:prstGeom prst="roundRect">
            <a:avLst>
              <a:gd name="adj" fmla="val 4154"/>
            </a:avLst>
          </a:prstGeom>
          <a:solidFill>
            <a:schemeClr val="bg1">
              <a:lumMod val="85000"/>
            </a:schemeClr>
          </a:solidFill>
          <a:ln>
            <a:solidFill>
              <a:schemeClr val="bg1">
                <a:lumMod val="6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110" dirty="0" err="1">
                <a:solidFill>
                  <a:srgbClr val="000000"/>
                </a:solidFill>
                <a:latin typeface="Courier New"/>
              </a:rPr>
              <a:t>Options</a:t>
            </a:r>
            <a:r>
              <a:rPr lang="pl-PL" sz="1110" dirty="0">
                <a:solidFill>
                  <a:srgbClr val="000000"/>
                </a:solidFill>
                <a:latin typeface="Courier New"/>
              </a:rPr>
              <a:t> </a:t>
            </a:r>
            <a:r>
              <a:rPr lang="pl-PL" sz="1110" dirty="0" err="1" smtClean="0">
                <a:solidFill>
                  <a:srgbClr val="0000C0"/>
                </a:solidFill>
                <a:latin typeface="Courier New"/>
              </a:rPr>
              <a:t>options</a:t>
            </a:r>
            <a:r>
              <a:rPr lang="pl-PL" sz="1110" dirty="0" smtClean="0">
                <a:solidFill>
                  <a:srgbClr val="000000"/>
                </a:solidFill>
                <a:latin typeface="Courier New"/>
              </a:rPr>
              <a:t> </a:t>
            </a:r>
            <a:r>
              <a:rPr lang="pl-PL" sz="1110" dirty="0">
                <a:solidFill>
                  <a:srgbClr val="000000"/>
                </a:solidFill>
                <a:latin typeface="Courier New"/>
              </a:rPr>
              <a:t>= </a:t>
            </a:r>
            <a:r>
              <a:rPr lang="pl-PL" sz="1110" dirty="0" err="1" smtClean="0">
                <a:solidFill>
                  <a:srgbClr val="000000"/>
                </a:solidFill>
                <a:latin typeface="Courier New"/>
              </a:rPr>
              <a:t>context.getOptions</a:t>
            </a:r>
            <a:r>
              <a:rPr lang="pl-PL" sz="1110" dirty="0">
                <a:solidFill>
                  <a:srgbClr val="000000"/>
                </a:solidFill>
                <a:latin typeface="Courier New"/>
              </a:rPr>
              <a:t>();</a:t>
            </a:r>
          </a:p>
          <a:p>
            <a:r>
              <a:rPr lang="pl-PL" sz="1110" dirty="0">
                <a:solidFill>
                  <a:srgbClr val="000000"/>
                </a:solidFill>
                <a:latin typeface="Courier New"/>
              </a:rPr>
              <a:t>File </a:t>
            </a:r>
            <a:r>
              <a:rPr lang="pl-PL" sz="1110" dirty="0" err="1">
                <a:solidFill>
                  <a:srgbClr val="0000C0"/>
                </a:solidFill>
                <a:latin typeface="Courier New"/>
              </a:rPr>
              <a:t>scratchDir</a:t>
            </a:r>
            <a:r>
              <a:rPr lang="pl-PL" sz="1110" dirty="0">
                <a:solidFill>
                  <a:srgbClr val="000000"/>
                </a:solidFill>
                <a:latin typeface="Courier New"/>
              </a:rPr>
              <a:t> = </a:t>
            </a:r>
            <a:r>
              <a:rPr lang="pl-PL" sz="1110" dirty="0" err="1" smtClean="0">
                <a:solidFill>
                  <a:srgbClr val="0000C0"/>
                </a:solidFill>
                <a:latin typeface="Courier New"/>
              </a:rPr>
              <a:t>options</a:t>
            </a:r>
            <a:r>
              <a:rPr lang="pl-PL" sz="1110" dirty="0" err="1" smtClean="0">
                <a:solidFill>
                  <a:srgbClr val="000000"/>
                </a:solidFill>
                <a:latin typeface="Courier New"/>
              </a:rPr>
              <a:t>.getScratchDir</a:t>
            </a:r>
            <a:r>
              <a:rPr lang="pl-PL" sz="1110" dirty="0">
                <a:solidFill>
                  <a:srgbClr val="000000"/>
                </a:solidFill>
                <a:latin typeface="Courier New"/>
              </a:rPr>
              <a:t>();</a:t>
            </a:r>
          </a:p>
          <a:p>
            <a:r>
              <a:rPr lang="pl-PL" sz="1110" b="1" dirty="0" err="1">
                <a:solidFill>
                  <a:srgbClr val="7F0055"/>
                </a:solidFill>
                <a:latin typeface="Courier New"/>
              </a:rPr>
              <a:t>final</a:t>
            </a:r>
            <a:r>
              <a:rPr lang="pl-PL" sz="1110" b="1" dirty="0">
                <a:solidFill>
                  <a:srgbClr val="000000"/>
                </a:solidFill>
                <a:latin typeface="Courier New"/>
              </a:rPr>
              <a:t> String </a:t>
            </a:r>
            <a:r>
              <a:rPr lang="pl-PL" sz="1110" b="1" dirty="0" err="1">
                <a:solidFill>
                  <a:srgbClr val="0000C0"/>
                </a:solidFill>
                <a:latin typeface="Courier New"/>
              </a:rPr>
              <a:t>outputDir</a:t>
            </a:r>
            <a:r>
              <a:rPr lang="pl-PL" sz="1110" b="1" dirty="0">
                <a:solidFill>
                  <a:srgbClr val="000000"/>
                </a:solidFill>
                <a:latin typeface="Courier New"/>
              </a:rPr>
              <a:t> = </a:t>
            </a:r>
            <a:r>
              <a:rPr lang="pl-PL" sz="1110" b="1" dirty="0" err="1">
                <a:solidFill>
                  <a:srgbClr val="0000C0"/>
                </a:solidFill>
                <a:latin typeface="Courier New"/>
              </a:rPr>
              <a:t>scratchDir</a:t>
            </a:r>
            <a:r>
              <a:rPr lang="pl-PL" sz="1110" b="1" dirty="0" err="1">
                <a:solidFill>
                  <a:srgbClr val="000000"/>
                </a:solidFill>
                <a:latin typeface="Courier New"/>
              </a:rPr>
              <a:t>.getAbsolutePath</a:t>
            </a:r>
            <a:r>
              <a:rPr lang="pl-PL" sz="1110" b="1" dirty="0">
                <a:solidFill>
                  <a:srgbClr val="000000"/>
                </a:solidFill>
                <a:latin typeface="Courier New"/>
              </a:rPr>
              <a:t>();</a:t>
            </a:r>
            <a:endParaRPr lang="pl-PL" sz="1110" dirty="0">
              <a:solidFill>
                <a:srgbClr val="000000"/>
              </a:solidFill>
              <a:latin typeface="Courier New"/>
            </a:endParaRPr>
          </a:p>
        </p:txBody>
      </p:sp>
      <p:pic>
        <p:nvPicPr>
          <p:cNvPr id="4" name="Picture 4"/>
          <p:cNvPicPr>
            <a:picLocks noChangeAspect="1" noChangeArrowheads="1"/>
          </p:cNvPicPr>
          <p:nvPr/>
        </p:nvPicPr>
        <p:blipFill>
          <a:blip r:embed="rId4" cstate="print"/>
          <a:srcRect/>
          <a:stretch>
            <a:fillRect/>
          </a:stretch>
        </p:blipFill>
        <p:spPr bwMode="auto">
          <a:xfrm>
            <a:off x="4136397" y="2916952"/>
            <a:ext cx="4701199" cy="2088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solidFill>
                  <a:schemeClr val="bg1">
                    <a:lumMod val="65000"/>
                  </a:schemeClr>
                </a:solidFill>
              </a:rPr>
              <a:t>Nazwy</a:t>
            </a:r>
          </a:p>
          <a:p>
            <a:r>
              <a:rPr lang="pl-PL" dirty="0" smtClean="0">
                <a:solidFill>
                  <a:schemeClr val="bg1">
                    <a:lumMod val="65000"/>
                  </a:schemeClr>
                </a:solidFill>
              </a:rPr>
              <a:t>Funkcje</a:t>
            </a:r>
          </a:p>
          <a:p>
            <a:r>
              <a:rPr lang="pl-PL" dirty="0" smtClean="0">
                <a:solidFill>
                  <a:schemeClr val="bg1">
                    <a:lumMod val="65000"/>
                  </a:schemeClr>
                </a:solidFill>
              </a:rPr>
              <a:t>Komentarz</a:t>
            </a:r>
          </a:p>
          <a:p>
            <a:r>
              <a:rPr lang="pl-PL" dirty="0" smtClean="0">
                <a:solidFill>
                  <a:schemeClr val="bg1">
                    <a:lumMod val="65000"/>
                  </a:schemeClr>
                </a:solidFill>
              </a:rPr>
              <a:t>Formatowanie kodu</a:t>
            </a:r>
          </a:p>
          <a:p>
            <a:r>
              <a:rPr lang="pl-PL" dirty="0" smtClean="0">
                <a:solidFill>
                  <a:schemeClr val="bg1">
                    <a:lumMod val="65000"/>
                  </a:schemeClr>
                </a:solidFill>
              </a:rPr>
              <a:t>Obiekty i struktury danych</a:t>
            </a:r>
          </a:p>
          <a:p>
            <a:r>
              <a:rPr lang="pl-PL" dirty="0" smtClean="0"/>
              <a:t>Obsługa błędów</a:t>
            </a:r>
            <a:endParaRPr lang="pl-PL" dirty="0"/>
          </a:p>
        </p:txBody>
      </p:sp>
      <p:sp>
        <p:nvSpPr>
          <p:cNvPr id="3" name="Tytuł 2"/>
          <p:cNvSpPr>
            <a:spLocks noGrp="1"/>
          </p:cNvSpPr>
          <p:nvPr>
            <p:ph type="title"/>
          </p:nvPr>
        </p:nvSpPr>
        <p:spPr/>
        <p:txBody>
          <a:bodyPr/>
          <a:lstStyle/>
          <a:p>
            <a:r>
              <a:rPr lang="pl-PL" dirty="0" smtClean="0"/>
              <a:t>Poziom I</a:t>
            </a:r>
            <a:endParaRPr lang="pl-P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Zwracanie </a:t>
            </a:r>
            <a:r>
              <a:rPr lang="pl-PL" dirty="0" err="1" smtClean="0">
                <a:latin typeface="Courier New" pitchFamily="49" charset="0"/>
                <a:cs typeface="Courier New" pitchFamily="49" charset="0"/>
              </a:rPr>
              <a:t>null</a:t>
            </a:r>
            <a:endParaRPr lang="pl-PL" dirty="0">
              <a:latin typeface="Courier New" pitchFamily="49" charset="0"/>
              <a:cs typeface="Courier New" pitchFamily="49" charset="0"/>
            </a:endParaRPr>
          </a:p>
        </p:txBody>
      </p:sp>
      <p:sp>
        <p:nvSpPr>
          <p:cNvPr id="3" name="Symbol zastępczy zawartości 2"/>
          <p:cNvSpPr>
            <a:spLocks noGrp="1"/>
          </p:cNvSpPr>
          <p:nvPr>
            <p:ph idx="1"/>
          </p:nvPr>
        </p:nvSpPr>
        <p:spPr>
          <a:xfrm>
            <a:off x="457200" y="2560320"/>
            <a:ext cx="8229600" cy="3565843"/>
          </a:xfrm>
        </p:spPr>
        <p:txBody>
          <a:bodyPr/>
          <a:lstStyle/>
          <a:p>
            <a:pPr algn="ctr">
              <a:buNone/>
            </a:pPr>
            <a:r>
              <a:rPr lang="pl-PL" sz="16600" b="1" dirty="0" err="1" smtClean="0"/>
              <a:t>DON’T</a:t>
            </a:r>
            <a:endParaRPr lang="pl-PL" sz="11500" b="1"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Wykorzystuj zgłaszanie wyjątków lub zwracanie obiektu specjalnego przypadku</a:t>
            </a:r>
          </a:p>
          <a:p>
            <a:endParaRPr lang="pl-PL" dirty="0"/>
          </a:p>
        </p:txBody>
      </p:sp>
      <p:sp>
        <p:nvSpPr>
          <p:cNvPr id="3" name="Tytuł 2"/>
          <p:cNvSpPr>
            <a:spLocks noGrp="1"/>
          </p:cNvSpPr>
          <p:nvPr>
            <p:ph type="title"/>
          </p:nvPr>
        </p:nvSpPr>
        <p:spPr/>
        <p:txBody>
          <a:bodyPr/>
          <a:lstStyle/>
          <a:p>
            <a:r>
              <a:rPr lang="pl-PL" dirty="0" smtClean="0"/>
              <a:t>Zwracanie </a:t>
            </a:r>
            <a:r>
              <a:rPr lang="pl-PL" dirty="0" err="1" smtClean="0">
                <a:latin typeface="Courier New" pitchFamily="49" charset="0"/>
                <a:cs typeface="Courier New" pitchFamily="49" charset="0"/>
              </a:rPr>
              <a:t>null</a:t>
            </a:r>
            <a:endParaRPr lang="pl-PL" dirty="0"/>
          </a:p>
        </p:txBody>
      </p:sp>
      <p:sp>
        <p:nvSpPr>
          <p:cNvPr id="4" name="Prostokąt zaokrąglony 3"/>
          <p:cNvSpPr/>
          <p:nvPr/>
        </p:nvSpPr>
        <p:spPr>
          <a:xfrm>
            <a:off x="944880" y="3850952"/>
            <a:ext cx="4711558" cy="1481435"/>
          </a:xfrm>
          <a:prstGeom prst="roundRect">
            <a:avLst>
              <a:gd name="adj" fmla="val 3900"/>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200" dirty="0" smtClean="0">
                <a:solidFill>
                  <a:srgbClr val="000000"/>
                </a:solidFill>
                <a:latin typeface="Courier New"/>
              </a:rPr>
              <a:t>List&lt;</a:t>
            </a:r>
            <a:r>
              <a:rPr lang="en-US" sz="1200" dirty="0" smtClean="0">
                <a:solidFill>
                  <a:srgbClr val="000000"/>
                </a:solidFill>
                <a:latin typeface="Courier New"/>
              </a:rPr>
              <a:t>Item</a:t>
            </a:r>
            <a:r>
              <a:rPr lang="pl-PL" sz="1200" dirty="0" smtClean="0">
                <a:solidFill>
                  <a:srgbClr val="000000"/>
                </a:solidFill>
                <a:latin typeface="Courier New"/>
              </a:rPr>
              <a:t>&gt; </a:t>
            </a:r>
            <a:r>
              <a:rPr lang="en-US" sz="1200" dirty="0" smtClean="0">
                <a:solidFill>
                  <a:srgbClr val="0000C0"/>
                </a:solidFill>
                <a:latin typeface="Courier New"/>
              </a:rPr>
              <a:t>items</a:t>
            </a:r>
            <a:r>
              <a:rPr lang="pl-PL" sz="1200" dirty="0" smtClean="0">
                <a:solidFill>
                  <a:srgbClr val="000000"/>
                </a:solidFill>
                <a:latin typeface="Courier New"/>
              </a:rPr>
              <a:t> </a:t>
            </a:r>
            <a:r>
              <a:rPr lang="pl-PL" sz="1200" dirty="0">
                <a:solidFill>
                  <a:srgbClr val="000000"/>
                </a:solidFill>
                <a:latin typeface="Courier New"/>
              </a:rPr>
              <a:t>= </a:t>
            </a:r>
            <a:r>
              <a:rPr lang="pl-PL" sz="1200" dirty="0" err="1" smtClean="0">
                <a:solidFill>
                  <a:srgbClr val="000000"/>
                </a:solidFill>
                <a:latin typeface="Courier New"/>
              </a:rPr>
              <a:t>get</a:t>
            </a:r>
            <a:r>
              <a:rPr lang="en-US" sz="1200" dirty="0" smtClean="0">
                <a:solidFill>
                  <a:srgbClr val="000000"/>
                </a:solidFill>
                <a:latin typeface="Courier New"/>
              </a:rPr>
              <a:t>Items</a:t>
            </a:r>
            <a:r>
              <a:rPr lang="pl-PL" sz="1200" dirty="0" smtClean="0">
                <a:solidFill>
                  <a:srgbClr val="000000"/>
                </a:solidFill>
                <a:latin typeface="Courier New"/>
              </a:rPr>
              <a:t>();</a:t>
            </a:r>
            <a:endParaRPr lang="pl-PL" sz="1200" dirty="0">
              <a:solidFill>
                <a:srgbClr val="000000"/>
              </a:solidFill>
              <a:latin typeface="Courier New"/>
            </a:endParaRPr>
          </a:p>
          <a:p>
            <a:r>
              <a:rPr lang="pl-PL" sz="1200" b="1" dirty="0" err="1">
                <a:solidFill>
                  <a:srgbClr val="7F0055"/>
                </a:solidFill>
                <a:latin typeface="Courier New"/>
              </a:rPr>
              <a:t>if</a:t>
            </a:r>
            <a:r>
              <a:rPr lang="pl-PL" sz="1200" b="1" dirty="0">
                <a:solidFill>
                  <a:srgbClr val="000000"/>
                </a:solidFill>
                <a:latin typeface="Courier New"/>
              </a:rPr>
              <a:t> </a:t>
            </a:r>
            <a:r>
              <a:rPr lang="pl-PL" sz="1200" b="1" dirty="0" smtClean="0">
                <a:solidFill>
                  <a:srgbClr val="000000"/>
                </a:solidFill>
                <a:latin typeface="Courier New"/>
              </a:rPr>
              <a:t>(</a:t>
            </a:r>
            <a:r>
              <a:rPr lang="en-US" sz="1200" b="1" dirty="0" smtClean="0">
                <a:solidFill>
                  <a:srgbClr val="000000"/>
                </a:solidFill>
                <a:latin typeface="Courier New"/>
              </a:rPr>
              <a:t>items</a:t>
            </a:r>
            <a:r>
              <a:rPr lang="pl-PL" sz="1200" b="1" dirty="0" smtClean="0">
                <a:solidFill>
                  <a:srgbClr val="000000"/>
                </a:solidFill>
                <a:latin typeface="Courier New"/>
              </a:rPr>
              <a:t> </a:t>
            </a:r>
            <a:r>
              <a:rPr lang="pl-PL" sz="1200" b="1" dirty="0">
                <a:solidFill>
                  <a:srgbClr val="000000"/>
                </a:solidFill>
                <a:latin typeface="Courier New"/>
              </a:rPr>
              <a:t>!= </a:t>
            </a:r>
            <a:r>
              <a:rPr lang="pl-PL" sz="1200" b="1" dirty="0" err="1">
                <a:solidFill>
                  <a:srgbClr val="7F0055"/>
                </a:solidFill>
                <a:latin typeface="Courier New"/>
              </a:rPr>
              <a:t>null</a:t>
            </a:r>
            <a:r>
              <a:rPr lang="pl-PL" sz="1200" b="1" dirty="0">
                <a:solidFill>
                  <a:srgbClr val="000000"/>
                </a:solidFill>
                <a:latin typeface="Courier New"/>
              </a:rPr>
              <a:t>) {</a:t>
            </a:r>
          </a:p>
          <a:p>
            <a:r>
              <a:rPr lang="pl-PL" sz="1200" b="1" dirty="0" smtClean="0">
                <a:solidFill>
                  <a:srgbClr val="7F0055"/>
                </a:solidFill>
                <a:latin typeface="Courier New"/>
              </a:rPr>
              <a:t>   for</a:t>
            </a:r>
            <a:r>
              <a:rPr lang="pl-PL" sz="1200" b="1" dirty="0" smtClean="0">
                <a:solidFill>
                  <a:srgbClr val="000000"/>
                </a:solidFill>
                <a:latin typeface="Courier New"/>
              </a:rPr>
              <a:t> (</a:t>
            </a:r>
            <a:r>
              <a:rPr lang="en-US" sz="1200" b="1" dirty="0" smtClean="0">
                <a:solidFill>
                  <a:srgbClr val="000000"/>
                </a:solidFill>
                <a:latin typeface="Courier New"/>
              </a:rPr>
              <a:t>Item </a:t>
            </a:r>
            <a:r>
              <a:rPr lang="en-US" sz="1200" b="1" dirty="0" err="1" smtClean="0">
                <a:solidFill>
                  <a:srgbClr val="000000"/>
                </a:solidFill>
                <a:latin typeface="Courier New"/>
              </a:rPr>
              <a:t>i</a:t>
            </a:r>
            <a:r>
              <a:rPr lang="pl-PL" sz="1200" b="1" dirty="0" smtClean="0">
                <a:solidFill>
                  <a:srgbClr val="000000"/>
                </a:solidFill>
                <a:latin typeface="Courier New"/>
              </a:rPr>
              <a:t> </a:t>
            </a:r>
            <a:r>
              <a:rPr lang="pl-PL" sz="1200" b="1" dirty="0">
                <a:solidFill>
                  <a:srgbClr val="000000"/>
                </a:solidFill>
                <a:latin typeface="Courier New"/>
              </a:rPr>
              <a:t>: </a:t>
            </a:r>
            <a:r>
              <a:rPr lang="en-US" sz="1200" b="1" dirty="0" smtClean="0">
                <a:solidFill>
                  <a:srgbClr val="0000C0"/>
                </a:solidFill>
                <a:latin typeface="Courier New"/>
              </a:rPr>
              <a:t>items</a:t>
            </a:r>
            <a:r>
              <a:rPr lang="pl-PL" sz="1200" b="1" dirty="0" smtClean="0">
                <a:solidFill>
                  <a:srgbClr val="000000"/>
                </a:solidFill>
                <a:latin typeface="Courier New"/>
              </a:rPr>
              <a:t>) </a:t>
            </a:r>
            <a:r>
              <a:rPr lang="pl-PL" sz="1200" b="1" dirty="0">
                <a:solidFill>
                  <a:srgbClr val="000000"/>
                </a:solidFill>
                <a:latin typeface="Courier New"/>
              </a:rPr>
              <a:t>{</a:t>
            </a:r>
          </a:p>
          <a:p>
            <a:r>
              <a:rPr lang="pl-PL" sz="1200" dirty="0" smtClean="0">
                <a:solidFill>
                  <a:srgbClr val="000000"/>
                </a:solidFill>
                <a:latin typeface="Courier New"/>
              </a:rPr>
              <a:t>      </a:t>
            </a:r>
            <a:r>
              <a:rPr lang="pl-PL" sz="1200" dirty="0" err="1" smtClean="0">
                <a:solidFill>
                  <a:srgbClr val="000000"/>
                </a:solidFill>
                <a:latin typeface="Courier New"/>
              </a:rPr>
              <a:t>totalCost</a:t>
            </a:r>
            <a:r>
              <a:rPr lang="pl-PL" sz="1200" dirty="0" smtClean="0">
                <a:solidFill>
                  <a:srgbClr val="000000"/>
                </a:solidFill>
                <a:latin typeface="Courier New"/>
              </a:rPr>
              <a:t> </a:t>
            </a:r>
            <a:r>
              <a:rPr lang="pl-PL" sz="1200" dirty="0">
                <a:solidFill>
                  <a:srgbClr val="000000"/>
                </a:solidFill>
                <a:latin typeface="Courier New"/>
              </a:rPr>
              <a:t>+= </a:t>
            </a:r>
            <a:r>
              <a:rPr lang="en-US" sz="1200" dirty="0" err="1" smtClean="0">
                <a:solidFill>
                  <a:srgbClr val="000000"/>
                </a:solidFill>
                <a:latin typeface="Courier New"/>
              </a:rPr>
              <a:t>i</a:t>
            </a:r>
            <a:r>
              <a:rPr lang="pl-PL" sz="1200" dirty="0" smtClean="0">
                <a:solidFill>
                  <a:srgbClr val="000000"/>
                </a:solidFill>
                <a:latin typeface="Courier New"/>
              </a:rPr>
              <a:t>.</a:t>
            </a:r>
            <a:r>
              <a:rPr lang="pl-PL" sz="1200" dirty="0" err="1" smtClean="0">
                <a:solidFill>
                  <a:srgbClr val="000000"/>
                </a:solidFill>
                <a:latin typeface="Courier New"/>
              </a:rPr>
              <a:t>getCost</a:t>
            </a:r>
            <a:r>
              <a:rPr lang="pl-PL" sz="1200" dirty="0">
                <a:solidFill>
                  <a:srgbClr val="000000"/>
                </a:solidFill>
                <a:latin typeface="Courier New"/>
              </a:rPr>
              <a:t>();</a:t>
            </a:r>
          </a:p>
          <a:p>
            <a:r>
              <a:rPr lang="pl-PL" sz="1200" dirty="0" smtClean="0">
                <a:solidFill>
                  <a:srgbClr val="000000"/>
                </a:solidFill>
                <a:latin typeface="Courier New"/>
              </a:rPr>
              <a:t>   }</a:t>
            </a:r>
            <a:endParaRPr lang="pl-PL" sz="1200" dirty="0">
              <a:solidFill>
                <a:srgbClr val="000000"/>
              </a:solidFill>
              <a:latin typeface="Courier New"/>
            </a:endParaRPr>
          </a:p>
          <a:p>
            <a:r>
              <a:rPr lang="pl-PL" sz="1200" dirty="0">
                <a:solidFill>
                  <a:srgbClr val="000000"/>
                </a:solidFill>
                <a:latin typeface="Courier New"/>
              </a:rPr>
              <a:t>}</a:t>
            </a:r>
            <a:endParaRPr lang="pl-PL" sz="1200" dirty="0">
              <a:solidFill>
                <a:srgbClr val="3F7F5F"/>
              </a:solidFill>
              <a:latin typeface="Courier New"/>
            </a:endParaRPr>
          </a:p>
        </p:txBody>
      </p:sp>
      <p:sp>
        <p:nvSpPr>
          <p:cNvPr id="5" name="Prostokąt zaokrąglony 4"/>
          <p:cNvSpPr/>
          <p:nvPr/>
        </p:nvSpPr>
        <p:spPr>
          <a:xfrm>
            <a:off x="1952992" y="5116363"/>
            <a:ext cx="3960440" cy="966837"/>
          </a:xfrm>
          <a:prstGeom prst="roundRect">
            <a:avLst>
              <a:gd name="adj" fmla="val 3900"/>
            </a:avLst>
          </a:prstGeom>
          <a:solidFill>
            <a:schemeClr val="bg1">
              <a:lumMod val="85000"/>
            </a:schemeClr>
          </a:solidFill>
          <a:ln>
            <a:solidFill>
              <a:schemeClr val="bg1">
                <a:lumMod val="50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200" dirty="0" smtClean="0">
                <a:solidFill>
                  <a:srgbClr val="000000"/>
                </a:solidFill>
                <a:latin typeface="Courier New"/>
              </a:rPr>
              <a:t>List&lt;</a:t>
            </a:r>
            <a:r>
              <a:rPr lang="en-US" sz="1200" dirty="0" smtClean="0">
                <a:solidFill>
                  <a:srgbClr val="000000"/>
                </a:solidFill>
                <a:latin typeface="Courier New"/>
              </a:rPr>
              <a:t>Item</a:t>
            </a:r>
            <a:r>
              <a:rPr lang="pl-PL" sz="1200" dirty="0" smtClean="0">
                <a:solidFill>
                  <a:srgbClr val="000000"/>
                </a:solidFill>
                <a:latin typeface="Courier New"/>
              </a:rPr>
              <a:t>&gt; </a:t>
            </a:r>
            <a:r>
              <a:rPr lang="en-US" sz="1200" dirty="0" smtClean="0">
                <a:solidFill>
                  <a:srgbClr val="0000C0"/>
                </a:solidFill>
                <a:latin typeface="Courier New"/>
              </a:rPr>
              <a:t>items</a:t>
            </a:r>
            <a:r>
              <a:rPr lang="pl-PL" sz="1200" dirty="0" smtClean="0">
                <a:solidFill>
                  <a:srgbClr val="000000"/>
                </a:solidFill>
                <a:latin typeface="Courier New"/>
              </a:rPr>
              <a:t> </a:t>
            </a:r>
            <a:r>
              <a:rPr lang="pl-PL" sz="1200" dirty="0">
                <a:solidFill>
                  <a:srgbClr val="000000"/>
                </a:solidFill>
                <a:latin typeface="Courier New"/>
              </a:rPr>
              <a:t>= </a:t>
            </a:r>
            <a:r>
              <a:rPr lang="pl-PL" sz="1200" dirty="0" err="1" smtClean="0">
                <a:solidFill>
                  <a:srgbClr val="000000"/>
                </a:solidFill>
                <a:latin typeface="Courier New"/>
              </a:rPr>
              <a:t>get</a:t>
            </a:r>
            <a:r>
              <a:rPr lang="en-US" sz="1200" dirty="0" smtClean="0">
                <a:solidFill>
                  <a:srgbClr val="000000"/>
                </a:solidFill>
                <a:latin typeface="Courier New"/>
              </a:rPr>
              <a:t>Items</a:t>
            </a:r>
            <a:r>
              <a:rPr lang="pl-PL" sz="1200" dirty="0" smtClean="0">
                <a:solidFill>
                  <a:srgbClr val="000000"/>
                </a:solidFill>
                <a:latin typeface="Courier New"/>
              </a:rPr>
              <a:t>();</a:t>
            </a:r>
            <a:endParaRPr lang="pl-PL" sz="1200" dirty="0">
              <a:solidFill>
                <a:srgbClr val="000000"/>
              </a:solidFill>
              <a:latin typeface="Courier New"/>
            </a:endParaRPr>
          </a:p>
          <a:p>
            <a:r>
              <a:rPr lang="pl-PL" sz="1200" b="1" dirty="0" smtClean="0">
                <a:solidFill>
                  <a:srgbClr val="7F0055"/>
                </a:solidFill>
                <a:latin typeface="Courier New"/>
              </a:rPr>
              <a:t>for</a:t>
            </a:r>
            <a:r>
              <a:rPr lang="pl-PL" sz="1200" b="1" dirty="0" smtClean="0">
                <a:solidFill>
                  <a:srgbClr val="000000"/>
                </a:solidFill>
                <a:latin typeface="Courier New"/>
              </a:rPr>
              <a:t>(</a:t>
            </a:r>
            <a:r>
              <a:rPr lang="en-US" sz="1200" b="1" dirty="0" smtClean="0">
                <a:solidFill>
                  <a:srgbClr val="000000"/>
                </a:solidFill>
                <a:latin typeface="Courier New"/>
              </a:rPr>
              <a:t>Item</a:t>
            </a:r>
            <a:r>
              <a:rPr lang="pl-PL" sz="1200" b="1" dirty="0" smtClean="0">
                <a:solidFill>
                  <a:srgbClr val="000000"/>
                </a:solidFill>
                <a:latin typeface="Courier New"/>
              </a:rPr>
              <a:t> </a:t>
            </a:r>
            <a:r>
              <a:rPr lang="en-US" sz="1200" b="1" dirty="0" err="1" smtClean="0">
                <a:solidFill>
                  <a:srgbClr val="0000C0"/>
                </a:solidFill>
                <a:latin typeface="Courier New"/>
              </a:rPr>
              <a:t>i</a:t>
            </a:r>
            <a:r>
              <a:rPr lang="pl-PL" sz="1200" b="1" dirty="0" smtClean="0">
                <a:solidFill>
                  <a:srgbClr val="000000"/>
                </a:solidFill>
                <a:latin typeface="Courier New"/>
              </a:rPr>
              <a:t> </a:t>
            </a:r>
            <a:r>
              <a:rPr lang="pl-PL" sz="1200" b="1" dirty="0">
                <a:solidFill>
                  <a:srgbClr val="000000"/>
                </a:solidFill>
                <a:latin typeface="Courier New"/>
              </a:rPr>
              <a:t>: </a:t>
            </a:r>
            <a:r>
              <a:rPr lang="en-US" sz="1200" b="1" dirty="0" smtClean="0">
                <a:solidFill>
                  <a:srgbClr val="000000"/>
                </a:solidFill>
                <a:latin typeface="Courier New"/>
              </a:rPr>
              <a:t>items</a:t>
            </a:r>
            <a:r>
              <a:rPr lang="pl-PL" sz="1200" b="1" dirty="0" smtClean="0">
                <a:solidFill>
                  <a:srgbClr val="000000"/>
                </a:solidFill>
                <a:latin typeface="Courier New"/>
              </a:rPr>
              <a:t>) </a:t>
            </a:r>
            <a:r>
              <a:rPr lang="pl-PL" sz="1200" b="1" dirty="0">
                <a:solidFill>
                  <a:srgbClr val="000000"/>
                </a:solidFill>
                <a:latin typeface="Courier New"/>
              </a:rPr>
              <a:t>{</a:t>
            </a:r>
          </a:p>
          <a:p>
            <a:r>
              <a:rPr lang="pl-PL" sz="1200" dirty="0" smtClean="0">
                <a:solidFill>
                  <a:srgbClr val="000000"/>
                </a:solidFill>
                <a:latin typeface="Courier New"/>
              </a:rPr>
              <a:t>   </a:t>
            </a:r>
            <a:r>
              <a:rPr lang="pl-PL" sz="1200" dirty="0" err="1" smtClean="0">
                <a:solidFill>
                  <a:srgbClr val="000000"/>
                </a:solidFill>
                <a:latin typeface="Courier New"/>
              </a:rPr>
              <a:t>totalCost</a:t>
            </a:r>
            <a:r>
              <a:rPr lang="pl-PL" sz="1200" dirty="0" smtClean="0">
                <a:solidFill>
                  <a:srgbClr val="000000"/>
                </a:solidFill>
                <a:latin typeface="Courier New"/>
              </a:rPr>
              <a:t> </a:t>
            </a:r>
            <a:r>
              <a:rPr lang="pl-PL" sz="1200" dirty="0">
                <a:solidFill>
                  <a:srgbClr val="000000"/>
                </a:solidFill>
                <a:latin typeface="Courier New"/>
              </a:rPr>
              <a:t>+= </a:t>
            </a:r>
            <a:r>
              <a:rPr lang="en-US" sz="1200" dirty="0" err="1" smtClean="0">
                <a:solidFill>
                  <a:srgbClr val="0000C0"/>
                </a:solidFill>
                <a:latin typeface="Courier New"/>
              </a:rPr>
              <a:t>i</a:t>
            </a:r>
            <a:r>
              <a:rPr lang="pl-PL" sz="1200" dirty="0" smtClean="0">
                <a:solidFill>
                  <a:srgbClr val="000000"/>
                </a:solidFill>
                <a:latin typeface="Courier New"/>
              </a:rPr>
              <a:t>.</a:t>
            </a:r>
            <a:r>
              <a:rPr lang="pl-PL" sz="1200" dirty="0" err="1" smtClean="0">
                <a:solidFill>
                  <a:srgbClr val="000000"/>
                </a:solidFill>
                <a:latin typeface="Courier New"/>
              </a:rPr>
              <a:t>getCost</a:t>
            </a:r>
            <a:r>
              <a:rPr lang="pl-PL" sz="1200" dirty="0">
                <a:solidFill>
                  <a:srgbClr val="000000"/>
                </a:solidFill>
                <a:latin typeface="Courier New"/>
              </a:rPr>
              <a:t>();</a:t>
            </a:r>
          </a:p>
          <a:p>
            <a:r>
              <a:rPr lang="pl-PL" sz="1200" dirty="0">
                <a:solidFill>
                  <a:srgbClr val="000000"/>
                </a:solidFill>
                <a:latin typeface="Courier New"/>
              </a:rPr>
              <a:t>}</a:t>
            </a:r>
            <a:endParaRPr lang="pl-PL" sz="1200" dirty="0">
              <a:solidFill>
                <a:srgbClr val="3F7F5F"/>
              </a:solidFill>
              <a:latin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zaokrąglony 3"/>
          <p:cNvSpPr/>
          <p:nvPr/>
        </p:nvSpPr>
        <p:spPr>
          <a:xfrm>
            <a:off x="794752" y="1050341"/>
            <a:ext cx="4859288" cy="3355240"/>
          </a:xfrm>
          <a:prstGeom prst="roundRect">
            <a:avLst>
              <a:gd name="adj" fmla="val 3900"/>
            </a:avLst>
          </a:prstGeom>
          <a:solidFill>
            <a:schemeClr val="bg1">
              <a:lumMod val="85000"/>
            </a:schemeClr>
          </a:solidFill>
          <a:ln>
            <a:solidFill>
              <a:schemeClr val="bg1">
                <a:lumMod val="50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200" b="1" dirty="0" smtClean="0">
                <a:solidFill>
                  <a:srgbClr val="7F0055"/>
                </a:solidFill>
                <a:latin typeface="Consolas"/>
              </a:rPr>
              <a:t>public</a:t>
            </a:r>
            <a:r>
              <a:rPr lang="pl-PL" sz="1200" b="1" dirty="0" smtClean="0">
                <a:solidFill>
                  <a:srgbClr val="000000"/>
                </a:solidFill>
                <a:latin typeface="Consolas"/>
              </a:rPr>
              <a:t> </a:t>
            </a:r>
            <a:r>
              <a:rPr lang="pl-PL" sz="1200" b="1" dirty="0" err="1" smtClean="0">
                <a:solidFill>
                  <a:srgbClr val="7F0055"/>
                </a:solidFill>
                <a:latin typeface="Consolas"/>
              </a:rPr>
              <a:t>interface</a:t>
            </a:r>
            <a:r>
              <a:rPr lang="pl-PL" sz="1200" b="1" dirty="0" smtClean="0">
                <a:solidFill>
                  <a:srgbClr val="000000"/>
                </a:solidFill>
                <a:latin typeface="Consolas"/>
              </a:rPr>
              <a:t> </a:t>
            </a:r>
            <a:r>
              <a:rPr lang="pl-PL" sz="1200" b="1" dirty="0" err="1" smtClean="0">
                <a:solidFill>
                  <a:srgbClr val="000000"/>
                </a:solidFill>
                <a:latin typeface="Consolas"/>
              </a:rPr>
              <a:t>Animal</a:t>
            </a:r>
            <a:r>
              <a:rPr lang="pl-PL" sz="1200" b="1" dirty="0" smtClean="0">
                <a:solidFill>
                  <a:srgbClr val="000000"/>
                </a:solidFill>
                <a:latin typeface="Consolas"/>
              </a:rPr>
              <a:t> {</a:t>
            </a:r>
          </a:p>
          <a:p>
            <a:r>
              <a:rPr lang="pl-PL" sz="1200" b="1" dirty="0" smtClean="0">
                <a:solidFill>
                  <a:srgbClr val="7F0055"/>
                </a:solidFill>
                <a:latin typeface="Consolas"/>
              </a:rPr>
              <a:t>    public</a:t>
            </a:r>
            <a:r>
              <a:rPr lang="pl-PL" sz="1200" b="1" dirty="0" smtClean="0">
                <a:solidFill>
                  <a:srgbClr val="000000"/>
                </a:solidFill>
                <a:latin typeface="Consolas"/>
              </a:rPr>
              <a:t> </a:t>
            </a:r>
            <a:r>
              <a:rPr lang="pl-PL" sz="1200" b="1" dirty="0" err="1" smtClean="0">
                <a:solidFill>
                  <a:srgbClr val="7F0055"/>
                </a:solidFill>
                <a:latin typeface="Consolas"/>
              </a:rPr>
              <a:t>void</a:t>
            </a:r>
            <a:r>
              <a:rPr lang="pl-PL" sz="1200" b="1" dirty="0" smtClean="0">
                <a:solidFill>
                  <a:srgbClr val="000000"/>
                </a:solidFill>
                <a:latin typeface="Consolas"/>
              </a:rPr>
              <a:t> </a:t>
            </a:r>
            <a:r>
              <a:rPr lang="pl-PL" sz="1200" b="1" dirty="0" err="1" smtClean="0">
                <a:solidFill>
                  <a:srgbClr val="000000"/>
                </a:solidFill>
                <a:latin typeface="Consolas"/>
              </a:rPr>
              <a:t>makeSound</a:t>
            </a:r>
            <a:r>
              <a:rPr lang="pl-PL" sz="1200" b="1" dirty="0" smtClean="0">
                <a:solidFill>
                  <a:srgbClr val="000000"/>
                </a:solidFill>
                <a:latin typeface="Consolas"/>
              </a:rPr>
              <a:t>();</a:t>
            </a:r>
          </a:p>
          <a:p>
            <a:r>
              <a:rPr lang="pl-PL" sz="1200" dirty="0" smtClean="0">
                <a:solidFill>
                  <a:srgbClr val="000000"/>
                </a:solidFill>
                <a:latin typeface="Consolas"/>
              </a:rPr>
              <a:t>}</a:t>
            </a:r>
          </a:p>
          <a:p>
            <a:endParaRPr lang="pl-PL" sz="1200" dirty="0" smtClean="0">
              <a:latin typeface="Consolas"/>
            </a:endParaRPr>
          </a:p>
          <a:p>
            <a:r>
              <a:rPr lang="en-US" sz="1200" b="1" dirty="0" smtClean="0">
                <a:solidFill>
                  <a:srgbClr val="7F0055"/>
                </a:solidFill>
                <a:latin typeface="Consolas"/>
              </a:rPr>
              <a:t>public</a:t>
            </a:r>
            <a:r>
              <a:rPr lang="en-US" sz="1200" b="1" dirty="0" smtClean="0">
                <a:solidFill>
                  <a:srgbClr val="000000"/>
                </a:solidFill>
                <a:latin typeface="Consolas"/>
              </a:rPr>
              <a:t> </a:t>
            </a:r>
            <a:r>
              <a:rPr lang="en-US" sz="1200" b="1" dirty="0" smtClean="0">
                <a:solidFill>
                  <a:srgbClr val="7F0055"/>
                </a:solidFill>
                <a:latin typeface="Consolas"/>
              </a:rPr>
              <a:t>class</a:t>
            </a:r>
            <a:r>
              <a:rPr lang="en-US" sz="1200" b="1" dirty="0" smtClean="0">
                <a:solidFill>
                  <a:srgbClr val="000000"/>
                </a:solidFill>
                <a:latin typeface="Consolas"/>
              </a:rPr>
              <a:t> Dog </a:t>
            </a:r>
            <a:r>
              <a:rPr lang="en-US" sz="1200" b="1" dirty="0" smtClean="0">
                <a:solidFill>
                  <a:srgbClr val="7F0055"/>
                </a:solidFill>
                <a:latin typeface="Consolas"/>
              </a:rPr>
              <a:t>implements</a:t>
            </a:r>
            <a:r>
              <a:rPr lang="en-US" sz="1200" b="1" dirty="0" smtClean="0">
                <a:solidFill>
                  <a:srgbClr val="000000"/>
                </a:solidFill>
                <a:latin typeface="Consolas"/>
              </a:rPr>
              <a:t> Animal {</a:t>
            </a:r>
          </a:p>
          <a:p>
            <a:r>
              <a:rPr lang="pl-PL" sz="1200" b="1" dirty="0" smtClean="0">
                <a:solidFill>
                  <a:srgbClr val="7F0055"/>
                </a:solidFill>
                <a:latin typeface="Consolas"/>
              </a:rPr>
              <a:t>    public</a:t>
            </a:r>
            <a:r>
              <a:rPr lang="pl-PL" sz="1200" b="1" dirty="0" smtClean="0">
                <a:solidFill>
                  <a:srgbClr val="000000"/>
                </a:solidFill>
                <a:latin typeface="Consolas"/>
              </a:rPr>
              <a:t> </a:t>
            </a:r>
            <a:r>
              <a:rPr lang="pl-PL" sz="1200" b="1" dirty="0" err="1" smtClean="0">
                <a:solidFill>
                  <a:srgbClr val="7F0055"/>
                </a:solidFill>
                <a:latin typeface="Consolas"/>
              </a:rPr>
              <a:t>void</a:t>
            </a:r>
            <a:r>
              <a:rPr lang="pl-PL" sz="1200" b="1" dirty="0" smtClean="0">
                <a:solidFill>
                  <a:srgbClr val="000000"/>
                </a:solidFill>
                <a:latin typeface="Consolas"/>
              </a:rPr>
              <a:t> </a:t>
            </a:r>
            <a:r>
              <a:rPr lang="pl-PL" sz="1200" b="1" dirty="0" err="1" smtClean="0">
                <a:solidFill>
                  <a:srgbClr val="000000"/>
                </a:solidFill>
                <a:latin typeface="Consolas"/>
              </a:rPr>
              <a:t>makeSound</a:t>
            </a:r>
            <a:r>
              <a:rPr lang="pl-PL" sz="1200" b="1" dirty="0" smtClean="0">
                <a:solidFill>
                  <a:srgbClr val="000000"/>
                </a:solidFill>
                <a:latin typeface="Consolas"/>
              </a:rPr>
              <a:t>() {</a:t>
            </a:r>
          </a:p>
          <a:p>
            <a:r>
              <a:rPr lang="pl-PL" sz="1200" dirty="0" smtClean="0">
                <a:solidFill>
                  <a:srgbClr val="000000"/>
                </a:solidFill>
                <a:latin typeface="Consolas"/>
              </a:rPr>
              <a:t>        </a:t>
            </a:r>
            <a:r>
              <a:rPr lang="pl-PL" sz="1200" dirty="0" err="1" smtClean="0">
                <a:solidFill>
                  <a:srgbClr val="000000"/>
                </a:solidFill>
                <a:latin typeface="Consolas"/>
              </a:rPr>
              <a:t>System.</a:t>
            </a:r>
            <a:r>
              <a:rPr lang="pl-PL" sz="1200" i="1" dirty="0" err="1" smtClean="0">
                <a:solidFill>
                  <a:srgbClr val="0000C0"/>
                </a:solidFill>
                <a:latin typeface="Consolas"/>
              </a:rPr>
              <a:t>out</a:t>
            </a:r>
            <a:r>
              <a:rPr lang="pl-PL" sz="1200" i="1" dirty="0" err="1" smtClean="0">
                <a:solidFill>
                  <a:srgbClr val="000000"/>
                </a:solidFill>
                <a:latin typeface="Consolas"/>
              </a:rPr>
              <a:t>.println</a:t>
            </a:r>
            <a:r>
              <a:rPr lang="pl-PL" sz="1200" i="1" dirty="0" smtClean="0">
                <a:solidFill>
                  <a:srgbClr val="000000"/>
                </a:solidFill>
                <a:latin typeface="Consolas"/>
              </a:rPr>
              <a:t>(</a:t>
            </a:r>
            <a:r>
              <a:rPr lang="pl-PL" sz="1200" i="1" dirty="0" smtClean="0">
                <a:solidFill>
                  <a:srgbClr val="2A00FF"/>
                </a:solidFill>
                <a:latin typeface="Consolas"/>
              </a:rPr>
              <a:t>"</a:t>
            </a:r>
            <a:r>
              <a:rPr lang="pl-PL" sz="1200" i="1" dirty="0" err="1" smtClean="0">
                <a:solidFill>
                  <a:srgbClr val="2A00FF"/>
                </a:solidFill>
                <a:latin typeface="Consolas"/>
              </a:rPr>
              <a:t>woof</a:t>
            </a:r>
            <a:r>
              <a:rPr lang="pl-PL" sz="1200" i="1" dirty="0" smtClean="0">
                <a:solidFill>
                  <a:srgbClr val="2A00FF"/>
                </a:solidFill>
                <a:latin typeface="Consolas"/>
              </a:rPr>
              <a:t>!"</a:t>
            </a:r>
            <a:r>
              <a:rPr lang="pl-PL" sz="1200" i="1" dirty="0" smtClean="0">
                <a:solidFill>
                  <a:srgbClr val="000000"/>
                </a:solidFill>
                <a:latin typeface="Consolas"/>
              </a:rPr>
              <a:t>);</a:t>
            </a:r>
          </a:p>
          <a:p>
            <a:r>
              <a:rPr lang="pl-PL" sz="1200" dirty="0" smtClean="0">
                <a:solidFill>
                  <a:srgbClr val="000000"/>
                </a:solidFill>
                <a:latin typeface="Consolas"/>
              </a:rPr>
              <a:t>    }</a:t>
            </a:r>
          </a:p>
          <a:p>
            <a:r>
              <a:rPr lang="pl-PL" sz="1200" dirty="0" smtClean="0">
                <a:solidFill>
                  <a:srgbClr val="000000"/>
                </a:solidFill>
                <a:latin typeface="Consolas"/>
              </a:rPr>
              <a:t>}</a:t>
            </a:r>
          </a:p>
          <a:p>
            <a:endParaRPr lang="pl-PL" sz="1200" dirty="0" smtClean="0">
              <a:latin typeface="Consolas"/>
            </a:endParaRPr>
          </a:p>
          <a:p>
            <a:r>
              <a:rPr lang="pl-PL" sz="1200" b="1" dirty="0" smtClean="0">
                <a:solidFill>
                  <a:srgbClr val="7F0055"/>
                </a:solidFill>
                <a:latin typeface="Consolas"/>
              </a:rPr>
              <a:t>public</a:t>
            </a:r>
            <a:r>
              <a:rPr lang="pl-PL" sz="1200" b="1" dirty="0" smtClean="0">
                <a:solidFill>
                  <a:srgbClr val="000000"/>
                </a:solidFill>
                <a:latin typeface="Consolas"/>
              </a:rPr>
              <a:t> </a:t>
            </a:r>
            <a:r>
              <a:rPr lang="pl-PL" sz="1200" b="1" dirty="0" err="1" smtClean="0">
                <a:solidFill>
                  <a:srgbClr val="7F0055"/>
                </a:solidFill>
                <a:latin typeface="Consolas"/>
              </a:rPr>
              <a:t>class</a:t>
            </a:r>
            <a:r>
              <a:rPr lang="pl-PL" sz="1200" b="1" dirty="0" smtClean="0">
                <a:solidFill>
                  <a:srgbClr val="000000"/>
                </a:solidFill>
                <a:latin typeface="Consolas"/>
              </a:rPr>
              <a:t> </a:t>
            </a:r>
            <a:r>
              <a:rPr lang="pl-PL" sz="1200" b="1" dirty="0" err="1" smtClean="0">
                <a:solidFill>
                  <a:srgbClr val="000000"/>
                </a:solidFill>
                <a:latin typeface="Consolas"/>
              </a:rPr>
              <a:t>NullAnimal</a:t>
            </a:r>
            <a:r>
              <a:rPr lang="pl-PL" sz="1200" b="1" dirty="0" smtClean="0">
                <a:solidFill>
                  <a:srgbClr val="000000"/>
                </a:solidFill>
                <a:latin typeface="Consolas"/>
              </a:rPr>
              <a:t> </a:t>
            </a:r>
            <a:r>
              <a:rPr lang="pl-PL" sz="1200" b="1" dirty="0" err="1" smtClean="0">
                <a:solidFill>
                  <a:srgbClr val="7F0055"/>
                </a:solidFill>
                <a:latin typeface="Consolas"/>
              </a:rPr>
              <a:t>implements</a:t>
            </a:r>
            <a:r>
              <a:rPr lang="pl-PL" sz="1200" b="1" dirty="0" smtClean="0">
                <a:solidFill>
                  <a:srgbClr val="000000"/>
                </a:solidFill>
                <a:latin typeface="Consolas"/>
              </a:rPr>
              <a:t> </a:t>
            </a:r>
            <a:r>
              <a:rPr lang="pl-PL" sz="1200" b="1" dirty="0" err="1" smtClean="0">
                <a:solidFill>
                  <a:srgbClr val="000000"/>
                </a:solidFill>
                <a:latin typeface="Consolas"/>
              </a:rPr>
              <a:t>Animal</a:t>
            </a:r>
            <a:r>
              <a:rPr lang="pl-PL" sz="1200" b="1" dirty="0" smtClean="0">
                <a:solidFill>
                  <a:srgbClr val="000000"/>
                </a:solidFill>
                <a:latin typeface="Consolas"/>
              </a:rPr>
              <a:t> {</a:t>
            </a:r>
          </a:p>
          <a:p>
            <a:r>
              <a:rPr lang="pl-PL" sz="1200" b="1" dirty="0" smtClean="0">
                <a:solidFill>
                  <a:srgbClr val="7F0055"/>
                </a:solidFill>
                <a:latin typeface="Consolas"/>
              </a:rPr>
              <a:t>    public</a:t>
            </a:r>
            <a:r>
              <a:rPr lang="pl-PL" sz="1200" b="1" dirty="0" smtClean="0">
                <a:solidFill>
                  <a:srgbClr val="000000"/>
                </a:solidFill>
                <a:latin typeface="Consolas"/>
              </a:rPr>
              <a:t> </a:t>
            </a:r>
            <a:r>
              <a:rPr lang="pl-PL" sz="1200" b="1" dirty="0" err="1" smtClean="0">
                <a:solidFill>
                  <a:srgbClr val="7F0055"/>
                </a:solidFill>
                <a:latin typeface="Consolas"/>
              </a:rPr>
              <a:t>void</a:t>
            </a:r>
            <a:r>
              <a:rPr lang="pl-PL" sz="1200" b="1" dirty="0" smtClean="0">
                <a:solidFill>
                  <a:srgbClr val="000000"/>
                </a:solidFill>
                <a:latin typeface="Consolas"/>
              </a:rPr>
              <a:t> </a:t>
            </a:r>
            <a:r>
              <a:rPr lang="pl-PL" sz="1200" b="1" dirty="0" err="1" smtClean="0">
                <a:solidFill>
                  <a:srgbClr val="000000"/>
                </a:solidFill>
                <a:latin typeface="Consolas"/>
              </a:rPr>
              <a:t>makeSound</a:t>
            </a:r>
            <a:r>
              <a:rPr lang="pl-PL" sz="1200" b="1" dirty="0" smtClean="0">
                <a:solidFill>
                  <a:srgbClr val="000000"/>
                </a:solidFill>
                <a:latin typeface="Consolas"/>
              </a:rPr>
              <a:t>() {</a:t>
            </a:r>
          </a:p>
          <a:p>
            <a:r>
              <a:rPr lang="pl-PL" sz="1200" dirty="0" smtClean="0">
                <a:solidFill>
                  <a:srgbClr val="000000"/>
                </a:solidFill>
                <a:latin typeface="Consolas"/>
              </a:rPr>
              <a:t>    }</a:t>
            </a:r>
          </a:p>
          <a:p>
            <a:r>
              <a:rPr lang="pl-PL" sz="1200" dirty="0" smtClean="0">
                <a:solidFill>
                  <a:srgbClr val="000000"/>
                </a:solidFill>
                <a:latin typeface="Consolas"/>
              </a:rPr>
              <a:t>}</a:t>
            </a:r>
            <a:endParaRPr lang="pl-PL" sz="1200" dirty="0" smtClean="0">
              <a:solidFill>
                <a:srgbClr val="3F7F5F"/>
              </a:solidFill>
              <a:latin typeface="Courier New"/>
            </a:endParaRPr>
          </a:p>
          <a:p>
            <a:endParaRPr lang="pl-PL" sz="1200" dirty="0">
              <a:solidFill>
                <a:srgbClr val="3F7F5F"/>
              </a:solidFill>
              <a:latin typeface="Courier New"/>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Przekazywanie </a:t>
            </a:r>
            <a:r>
              <a:rPr lang="pl-PL" dirty="0" err="1" smtClean="0">
                <a:latin typeface="Courier New" pitchFamily="49" charset="0"/>
                <a:cs typeface="Courier New" pitchFamily="49" charset="0"/>
              </a:rPr>
              <a:t>null</a:t>
            </a:r>
            <a:r>
              <a:rPr lang="pl-PL" dirty="0" smtClean="0"/>
              <a:t> jest gorsze od jego zwracania</a:t>
            </a:r>
          </a:p>
          <a:p>
            <a:pPr>
              <a:buNone/>
            </a:pPr>
            <a:endParaRPr lang="pl-PL" dirty="0"/>
          </a:p>
        </p:txBody>
      </p:sp>
      <p:sp>
        <p:nvSpPr>
          <p:cNvPr id="3" name="Tytuł 2"/>
          <p:cNvSpPr>
            <a:spLocks noGrp="1"/>
          </p:cNvSpPr>
          <p:nvPr>
            <p:ph type="title"/>
          </p:nvPr>
        </p:nvSpPr>
        <p:spPr/>
        <p:txBody>
          <a:bodyPr/>
          <a:lstStyle/>
          <a:p>
            <a:r>
              <a:rPr lang="pl-PL" dirty="0" smtClean="0"/>
              <a:t>Przekazywanie </a:t>
            </a:r>
            <a:r>
              <a:rPr lang="pl-PL" dirty="0" err="1" smtClean="0">
                <a:latin typeface="Courier New" pitchFamily="49" charset="0"/>
                <a:cs typeface="Courier New" pitchFamily="49" charset="0"/>
              </a:rPr>
              <a:t>null</a:t>
            </a:r>
            <a:endParaRPr lang="pl-PL" dirty="0"/>
          </a:p>
        </p:txBody>
      </p:sp>
      <p:sp>
        <p:nvSpPr>
          <p:cNvPr id="6" name="Prostokąt zaokrąglony 5"/>
          <p:cNvSpPr/>
          <p:nvPr/>
        </p:nvSpPr>
        <p:spPr>
          <a:xfrm>
            <a:off x="765316" y="3108960"/>
            <a:ext cx="5265312" cy="1481435"/>
          </a:xfrm>
          <a:prstGeom prst="roundRect">
            <a:avLst>
              <a:gd name="adj" fmla="val 3900"/>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200" b="1" dirty="0">
                <a:solidFill>
                  <a:srgbClr val="7F0055"/>
                </a:solidFill>
                <a:latin typeface="Courier New"/>
              </a:rPr>
              <a:t>public</a:t>
            </a:r>
            <a:r>
              <a:rPr lang="pl-PL" sz="1200" b="1" dirty="0">
                <a:solidFill>
                  <a:srgbClr val="000000"/>
                </a:solidFill>
                <a:latin typeface="Courier New"/>
              </a:rPr>
              <a:t> </a:t>
            </a:r>
            <a:r>
              <a:rPr lang="pl-PL" sz="1200" b="1" dirty="0" err="1">
                <a:solidFill>
                  <a:srgbClr val="7F0055"/>
                </a:solidFill>
                <a:latin typeface="Courier New"/>
              </a:rPr>
              <a:t>class</a:t>
            </a:r>
            <a:r>
              <a:rPr lang="pl-PL" sz="1200" b="1" dirty="0">
                <a:solidFill>
                  <a:srgbClr val="000000"/>
                </a:solidFill>
                <a:latin typeface="Courier New"/>
              </a:rPr>
              <a:t> </a:t>
            </a:r>
            <a:r>
              <a:rPr lang="pl-PL" sz="1200" b="1" dirty="0" err="1">
                <a:solidFill>
                  <a:srgbClr val="000000"/>
                </a:solidFill>
                <a:latin typeface="Courier New"/>
              </a:rPr>
              <a:t>MetricsCalculator</a:t>
            </a:r>
            <a:r>
              <a:rPr lang="pl-PL" sz="1200" b="1" dirty="0">
                <a:solidFill>
                  <a:srgbClr val="000000"/>
                </a:solidFill>
                <a:latin typeface="Courier New"/>
              </a:rPr>
              <a:t> {</a:t>
            </a:r>
          </a:p>
          <a:p>
            <a:r>
              <a:rPr lang="pl-PL" sz="1200" b="1" dirty="0" smtClean="0">
                <a:solidFill>
                  <a:srgbClr val="7F0055"/>
                </a:solidFill>
                <a:latin typeface="Courier New"/>
              </a:rPr>
              <a:t>   </a:t>
            </a:r>
            <a:r>
              <a:rPr lang="fr-FR" sz="1200" b="1" dirty="0" smtClean="0">
                <a:solidFill>
                  <a:srgbClr val="7F0055"/>
                </a:solidFill>
                <a:latin typeface="Courier New"/>
              </a:rPr>
              <a:t>public</a:t>
            </a:r>
            <a:r>
              <a:rPr lang="fr-FR" sz="1200" b="1" dirty="0" smtClean="0">
                <a:solidFill>
                  <a:srgbClr val="000000"/>
                </a:solidFill>
                <a:latin typeface="Courier New"/>
              </a:rPr>
              <a:t> </a:t>
            </a:r>
            <a:r>
              <a:rPr lang="fr-FR" sz="1200" b="1" dirty="0">
                <a:solidFill>
                  <a:srgbClr val="7F0055"/>
                </a:solidFill>
                <a:latin typeface="Courier New"/>
              </a:rPr>
              <a:t>double</a:t>
            </a:r>
            <a:r>
              <a:rPr lang="fr-FR" sz="1200" b="1" dirty="0">
                <a:solidFill>
                  <a:srgbClr val="000000"/>
                </a:solidFill>
                <a:latin typeface="Courier New"/>
              </a:rPr>
              <a:t> </a:t>
            </a:r>
            <a:r>
              <a:rPr lang="fr-FR" sz="1200" b="1" dirty="0" smtClean="0">
                <a:solidFill>
                  <a:srgbClr val="000000"/>
                </a:solidFill>
                <a:latin typeface="Courier New"/>
              </a:rPr>
              <a:t>rectanglePerimeterCalculate(</a:t>
            </a:r>
            <a:endParaRPr lang="pl-PL" sz="1200" b="1" dirty="0">
              <a:solidFill>
                <a:srgbClr val="000000"/>
              </a:solidFill>
              <a:latin typeface="Courier New"/>
            </a:endParaRPr>
          </a:p>
          <a:p>
            <a:r>
              <a:rPr lang="pl-PL" sz="1200" b="1" dirty="0" smtClean="0">
                <a:solidFill>
                  <a:srgbClr val="000000"/>
                </a:solidFill>
                <a:latin typeface="Courier New"/>
              </a:rPr>
              <a:t>                 </a:t>
            </a:r>
            <a:r>
              <a:rPr lang="fr-FR" sz="1200" b="1" dirty="0" smtClean="0">
                <a:solidFill>
                  <a:srgbClr val="7F0055"/>
                </a:solidFill>
                <a:latin typeface="Courier New"/>
              </a:rPr>
              <a:t>double</a:t>
            </a:r>
            <a:r>
              <a:rPr lang="fr-FR" sz="1200" b="1" dirty="0" smtClean="0">
                <a:solidFill>
                  <a:srgbClr val="000000"/>
                </a:solidFill>
                <a:latin typeface="Courier New"/>
              </a:rPr>
              <a:t> </a:t>
            </a:r>
            <a:r>
              <a:rPr lang="fr-FR" sz="1200" b="1" dirty="0">
                <a:solidFill>
                  <a:srgbClr val="000000"/>
                </a:solidFill>
                <a:latin typeface="Courier New"/>
              </a:rPr>
              <a:t>x, </a:t>
            </a:r>
            <a:r>
              <a:rPr lang="fr-FR" sz="1200" b="1" dirty="0">
                <a:solidFill>
                  <a:srgbClr val="7F0055"/>
                </a:solidFill>
                <a:latin typeface="Courier New"/>
              </a:rPr>
              <a:t>double</a:t>
            </a:r>
            <a:r>
              <a:rPr lang="fr-FR" sz="1200" b="1" dirty="0">
                <a:solidFill>
                  <a:srgbClr val="000000"/>
                </a:solidFill>
                <a:latin typeface="Courier New"/>
              </a:rPr>
              <a:t> y) {</a:t>
            </a:r>
          </a:p>
          <a:p>
            <a:r>
              <a:rPr lang="pl-PL" sz="1200" b="1" dirty="0" smtClean="0">
                <a:solidFill>
                  <a:srgbClr val="7F0055"/>
                </a:solidFill>
                <a:latin typeface="Courier New"/>
              </a:rPr>
              <a:t>      return</a:t>
            </a:r>
            <a:r>
              <a:rPr lang="pl-PL" sz="1200" b="1" dirty="0" smtClean="0">
                <a:solidFill>
                  <a:srgbClr val="000000"/>
                </a:solidFill>
                <a:latin typeface="Courier New"/>
              </a:rPr>
              <a:t> </a:t>
            </a:r>
            <a:r>
              <a:rPr lang="pl-PL" sz="1200" b="1" dirty="0">
                <a:solidFill>
                  <a:srgbClr val="000000"/>
                </a:solidFill>
                <a:latin typeface="Courier New"/>
              </a:rPr>
              <a:t>2 * (y + x);</a:t>
            </a:r>
          </a:p>
          <a:p>
            <a:r>
              <a:rPr lang="pl-PL" sz="1200" dirty="0" smtClean="0">
                <a:solidFill>
                  <a:srgbClr val="000000"/>
                </a:solidFill>
                <a:latin typeface="Courier New"/>
              </a:rPr>
              <a:t>   }</a:t>
            </a:r>
            <a:endParaRPr lang="pl-PL" sz="1200" dirty="0">
              <a:solidFill>
                <a:srgbClr val="000000"/>
              </a:solidFill>
              <a:latin typeface="Courier New"/>
            </a:endParaRPr>
          </a:p>
          <a:p>
            <a:r>
              <a:rPr lang="pl-PL" sz="1200" dirty="0" smtClean="0">
                <a:solidFill>
                  <a:srgbClr val="3F7F5F"/>
                </a:solidFill>
                <a:latin typeface="Courier New"/>
              </a:rPr>
              <a:t>   /* </a:t>
            </a:r>
            <a:r>
              <a:rPr lang="pl-PL" sz="1200" dirty="0">
                <a:solidFill>
                  <a:srgbClr val="3F7F5F"/>
                </a:solidFill>
                <a:latin typeface="Courier New"/>
              </a:rPr>
              <a:t>... */</a:t>
            </a:r>
          </a:p>
          <a:p>
            <a:r>
              <a:rPr lang="pl-PL" sz="1200" dirty="0">
                <a:solidFill>
                  <a:srgbClr val="000000"/>
                </a:solidFill>
                <a:latin typeface="Courier New"/>
              </a:rPr>
              <a:t>}</a:t>
            </a:r>
            <a:endParaRPr lang="pl-PL" sz="1200" dirty="0">
              <a:solidFill>
                <a:srgbClr val="3F7F5F"/>
              </a:solidFill>
              <a:latin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err="1" smtClean="0"/>
              <a:t>Defensive</a:t>
            </a:r>
            <a:r>
              <a:rPr lang="pl-PL" dirty="0" smtClean="0"/>
              <a:t> </a:t>
            </a:r>
            <a:r>
              <a:rPr lang="pl-PL" dirty="0" err="1" smtClean="0"/>
              <a:t>programming</a:t>
            </a:r>
            <a:endParaRPr lang="pl-PL" dirty="0"/>
          </a:p>
        </p:txBody>
      </p:sp>
      <p:sp>
        <p:nvSpPr>
          <p:cNvPr id="3" name="Tytuł 2"/>
          <p:cNvSpPr>
            <a:spLocks noGrp="1"/>
          </p:cNvSpPr>
          <p:nvPr>
            <p:ph type="title"/>
          </p:nvPr>
        </p:nvSpPr>
        <p:spPr/>
        <p:txBody>
          <a:bodyPr/>
          <a:lstStyle/>
          <a:p>
            <a:r>
              <a:rPr lang="pl-PL" dirty="0" smtClean="0"/>
              <a:t>Przekazywanie </a:t>
            </a:r>
            <a:r>
              <a:rPr lang="pl-PL" dirty="0" err="1" smtClean="0">
                <a:latin typeface="Courier New" pitchFamily="49" charset="0"/>
                <a:cs typeface="Courier New" pitchFamily="49" charset="0"/>
              </a:rPr>
              <a:t>null</a:t>
            </a:r>
            <a:endParaRPr lang="pl-PL" dirty="0"/>
          </a:p>
        </p:txBody>
      </p:sp>
      <p:sp>
        <p:nvSpPr>
          <p:cNvPr id="7" name="Prostokąt zaokrąglony 6"/>
          <p:cNvSpPr/>
          <p:nvPr/>
        </p:nvSpPr>
        <p:spPr>
          <a:xfrm>
            <a:off x="987624" y="2483376"/>
            <a:ext cx="5184576" cy="1872208"/>
          </a:xfrm>
          <a:prstGeom prst="roundRect">
            <a:avLst>
              <a:gd name="adj" fmla="val 3900"/>
            </a:avLst>
          </a:prstGeom>
          <a:solidFill>
            <a:schemeClr val="bg1">
              <a:lumMod val="85000"/>
            </a:schemeClr>
          </a:solidFill>
          <a:ln>
            <a:solidFill>
              <a:schemeClr val="bg1">
                <a:lumMod val="50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200" b="1" dirty="0">
                <a:solidFill>
                  <a:srgbClr val="7F0055"/>
                </a:solidFill>
                <a:latin typeface="Courier New"/>
              </a:rPr>
              <a:t>public</a:t>
            </a:r>
            <a:r>
              <a:rPr lang="pl-PL" sz="1200" b="1" dirty="0">
                <a:solidFill>
                  <a:srgbClr val="000000"/>
                </a:solidFill>
                <a:latin typeface="Courier New"/>
              </a:rPr>
              <a:t> </a:t>
            </a:r>
            <a:r>
              <a:rPr lang="pl-PL" sz="1200" b="1" dirty="0" err="1">
                <a:solidFill>
                  <a:srgbClr val="7F0055"/>
                </a:solidFill>
                <a:latin typeface="Courier New"/>
              </a:rPr>
              <a:t>class</a:t>
            </a:r>
            <a:r>
              <a:rPr lang="pl-PL" sz="1200" b="1" dirty="0">
                <a:solidFill>
                  <a:srgbClr val="000000"/>
                </a:solidFill>
                <a:latin typeface="Courier New"/>
              </a:rPr>
              <a:t> </a:t>
            </a:r>
            <a:r>
              <a:rPr lang="pl-PL" sz="1200" dirty="0" err="1">
                <a:solidFill>
                  <a:srgbClr val="000000"/>
                </a:solidFill>
                <a:latin typeface="Courier New"/>
              </a:rPr>
              <a:t>MetricsCalculator</a:t>
            </a:r>
            <a:r>
              <a:rPr lang="pl-PL" sz="1200" dirty="0">
                <a:solidFill>
                  <a:srgbClr val="000000"/>
                </a:solidFill>
                <a:latin typeface="Courier New"/>
              </a:rPr>
              <a:t> {</a:t>
            </a:r>
          </a:p>
          <a:p>
            <a:r>
              <a:rPr lang="pl-PL" sz="1200" dirty="0" smtClean="0">
                <a:solidFill>
                  <a:srgbClr val="7F0055"/>
                </a:solidFill>
                <a:latin typeface="Courier New"/>
              </a:rPr>
              <a:t>   </a:t>
            </a:r>
            <a:r>
              <a:rPr lang="fr-FR" sz="1200" b="1" dirty="0" smtClean="0">
                <a:solidFill>
                  <a:srgbClr val="7F0055"/>
                </a:solidFill>
                <a:latin typeface="Courier New"/>
              </a:rPr>
              <a:t>public</a:t>
            </a:r>
            <a:r>
              <a:rPr lang="fr-FR" sz="1200" b="1" dirty="0" smtClean="0">
                <a:solidFill>
                  <a:srgbClr val="000000"/>
                </a:solidFill>
                <a:latin typeface="Courier New"/>
              </a:rPr>
              <a:t> </a:t>
            </a:r>
            <a:r>
              <a:rPr lang="fr-FR" sz="1200" b="1" dirty="0">
                <a:solidFill>
                  <a:srgbClr val="7F0055"/>
                </a:solidFill>
                <a:latin typeface="Courier New"/>
              </a:rPr>
              <a:t>double</a:t>
            </a:r>
            <a:r>
              <a:rPr lang="fr-FR" sz="1200" b="1" dirty="0">
                <a:solidFill>
                  <a:srgbClr val="000000"/>
                </a:solidFill>
                <a:latin typeface="Courier New"/>
              </a:rPr>
              <a:t> </a:t>
            </a:r>
            <a:r>
              <a:rPr lang="fr-FR" sz="1200" dirty="0">
                <a:solidFill>
                  <a:srgbClr val="000000"/>
                </a:solidFill>
                <a:latin typeface="Courier New"/>
              </a:rPr>
              <a:t>rectanglePerimeterCalculate</a:t>
            </a:r>
            <a:r>
              <a:rPr lang="fr-FR" sz="1200" dirty="0" smtClean="0">
                <a:solidFill>
                  <a:srgbClr val="000000"/>
                </a:solidFill>
                <a:latin typeface="Courier New"/>
              </a:rPr>
              <a:t>(</a:t>
            </a:r>
            <a:endParaRPr lang="pl-PL" sz="1200" dirty="0" smtClean="0">
              <a:solidFill>
                <a:srgbClr val="000000"/>
              </a:solidFill>
              <a:latin typeface="Courier New"/>
            </a:endParaRPr>
          </a:p>
          <a:p>
            <a:r>
              <a:rPr lang="pl-PL" sz="1200" dirty="0">
                <a:solidFill>
                  <a:srgbClr val="000000"/>
                </a:solidFill>
                <a:latin typeface="Courier New"/>
              </a:rPr>
              <a:t>	</a:t>
            </a:r>
            <a:r>
              <a:rPr lang="pl-PL" sz="1200" dirty="0" smtClean="0">
                <a:solidFill>
                  <a:srgbClr val="000000"/>
                </a:solidFill>
                <a:latin typeface="Courier New"/>
              </a:rPr>
              <a:t>	</a:t>
            </a:r>
            <a:r>
              <a:rPr lang="fr-FR" sz="1200" b="1" dirty="0" smtClean="0">
                <a:solidFill>
                  <a:srgbClr val="7F0055"/>
                </a:solidFill>
                <a:latin typeface="Courier New"/>
              </a:rPr>
              <a:t>double</a:t>
            </a:r>
            <a:r>
              <a:rPr lang="fr-FR" sz="1200" dirty="0" smtClean="0">
                <a:solidFill>
                  <a:srgbClr val="000000"/>
                </a:solidFill>
                <a:latin typeface="Courier New"/>
              </a:rPr>
              <a:t> </a:t>
            </a:r>
            <a:r>
              <a:rPr lang="fr-FR" sz="1200" dirty="0">
                <a:solidFill>
                  <a:srgbClr val="000000"/>
                </a:solidFill>
                <a:latin typeface="Courier New"/>
              </a:rPr>
              <a:t>x, </a:t>
            </a:r>
            <a:r>
              <a:rPr lang="fr-FR" sz="1200" b="1" dirty="0">
                <a:solidFill>
                  <a:srgbClr val="7F0055"/>
                </a:solidFill>
                <a:latin typeface="Courier New"/>
              </a:rPr>
              <a:t>double</a:t>
            </a:r>
            <a:r>
              <a:rPr lang="fr-FR" sz="1200" dirty="0">
                <a:solidFill>
                  <a:srgbClr val="000000"/>
                </a:solidFill>
                <a:latin typeface="Courier New"/>
              </a:rPr>
              <a:t> y) {</a:t>
            </a:r>
          </a:p>
          <a:p>
            <a:r>
              <a:rPr lang="pl-PL" sz="1200" dirty="0" smtClean="0">
                <a:solidFill>
                  <a:srgbClr val="7F0055"/>
                </a:solidFill>
                <a:latin typeface="Courier New"/>
              </a:rPr>
              <a:t>      </a:t>
            </a:r>
            <a:r>
              <a:rPr lang="en-US" sz="1200" b="1" dirty="0" smtClean="0">
                <a:solidFill>
                  <a:srgbClr val="7F0055"/>
                </a:solidFill>
                <a:latin typeface="Courier New"/>
              </a:rPr>
              <a:t>if</a:t>
            </a:r>
            <a:r>
              <a:rPr lang="en-US" sz="1200" dirty="0" smtClean="0">
                <a:solidFill>
                  <a:srgbClr val="000000"/>
                </a:solidFill>
                <a:latin typeface="Courier New"/>
              </a:rPr>
              <a:t> </a:t>
            </a:r>
            <a:r>
              <a:rPr lang="en-US" sz="1200" dirty="0">
                <a:solidFill>
                  <a:srgbClr val="000000"/>
                </a:solidFill>
                <a:latin typeface="Courier New"/>
              </a:rPr>
              <a:t>(x == </a:t>
            </a:r>
            <a:r>
              <a:rPr lang="en-US" sz="1200" b="1" dirty="0">
                <a:solidFill>
                  <a:srgbClr val="7F0055"/>
                </a:solidFill>
                <a:latin typeface="Courier New"/>
              </a:rPr>
              <a:t>null</a:t>
            </a:r>
            <a:r>
              <a:rPr lang="en-US" sz="1200" dirty="0">
                <a:solidFill>
                  <a:srgbClr val="000000"/>
                </a:solidFill>
                <a:latin typeface="Courier New"/>
              </a:rPr>
              <a:t> || y == </a:t>
            </a:r>
            <a:r>
              <a:rPr lang="en-US" sz="1200" b="1" dirty="0">
                <a:solidFill>
                  <a:srgbClr val="7F0055"/>
                </a:solidFill>
                <a:latin typeface="Courier New"/>
              </a:rPr>
              <a:t>null</a:t>
            </a:r>
            <a:r>
              <a:rPr lang="en-US" sz="1200" dirty="0">
                <a:solidFill>
                  <a:srgbClr val="000000"/>
                </a:solidFill>
                <a:latin typeface="Courier New"/>
              </a:rPr>
              <a:t>) {</a:t>
            </a:r>
          </a:p>
          <a:p>
            <a:r>
              <a:rPr lang="pl-PL" sz="1200" dirty="0" smtClean="0">
                <a:solidFill>
                  <a:srgbClr val="7F0055"/>
                </a:solidFill>
                <a:latin typeface="Courier New"/>
              </a:rPr>
              <a:t>         </a:t>
            </a:r>
            <a:r>
              <a:rPr lang="pl-PL" sz="1200" b="1" dirty="0" err="1" smtClean="0">
                <a:solidFill>
                  <a:srgbClr val="7F0055"/>
                </a:solidFill>
                <a:latin typeface="Courier New"/>
              </a:rPr>
              <a:t>throw</a:t>
            </a:r>
            <a:r>
              <a:rPr lang="pl-PL" sz="1200" dirty="0" smtClean="0">
                <a:solidFill>
                  <a:srgbClr val="000000"/>
                </a:solidFill>
                <a:latin typeface="Courier New"/>
              </a:rPr>
              <a:t> </a:t>
            </a:r>
            <a:r>
              <a:rPr lang="pl-PL" sz="1200" dirty="0" err="1">
                <a:solidFill>
                  <a:srgbClr val="000000"/>
                </a:solidFill>
                <a:latin typeface="Courier New"/>
              </a:rPr>
              <a:t>InvalidArgumentException</a:t>
            </a:r>
            <a:r>
              <a:rPr lang="pl-PL" sz="1200" dirty="0">
                <a:solidFill>
                  <a:srgbClr val="000000"/>
                </a:solidFill>
                <a:latin typeface="Courier New"/>
              </a:rPr>
              <a:t>(</a:t>
            </a:r>
            <a:r>
              <a:rPr lang="pl-PL" sz="1200" dirty="0">
                <a:solidFill>
                  <a:srgbClr val="2A00FF"/>
                </a:solidFill>
                <a:latin typeface="Courier New"/>
              </a:rPr>
              <a:t>"Niewłaściwy </a:t>
            </a:r>
            <a:endParaRPr lang="pl-PL" sz="1200" dirty="0" smtClean="0">
              <a:solidFill>
                <a:srgbClr val="2A00FF"/>
              </a:solidFill>
              <a:latin typeface="Courier New"/>
            </a:endParaRPr>
          </a:p>
          <a:p>
            <a:r>
              <a:rPr lang="pl-PL" sz="1200" dirty="0">
                <a:solidFill>
                  <a:srgbClr val="2A00FF"/>
                </a:solidFill>
                <a:latin typeface="Courier New"/>
              </a:rPr>
              <a:t>	</a:t>
            </a:r>
            <a:r>
              <a:rPr lang="pl-PL" sz="1200" dirty="0" smtClean="0">
                <a:solidFill>
                  <a:srgbClr val="2A00FF"/>
                </a:solidFill>
                <a:latin typeface="Courier New"/>
              </a:rPr>
              <a:t>	argument</a:t>
            </a:r>
            <a:r>
              <a:rPr lang="pl-PL" sz="1200" dirty="0">
                <a:solidFill>
                  <a:srgbClr val="2A00FF"/>
                </a:solidFill>
                <a:latin typeface="Courier New"/>
              </a:rPr>
              <a:t>."</a:t>
            </a:r>
            <a:r>
              <a:rPr lang="pl-PL" sz="1200" dirty="0">
                <a:solidFill>
                  <a:srgbClr val="000000"/>
                </a:solidFill>
                <a:latin typeface="Courier New"/>
              </a:rPr>
              <a:t>);</a:t>
            </a:r>
          </a:p>
          <a:p>
            <a:r>
              <a:rPr lang="pl-PL" sz="1200" dirty="0" smtClean="0">
                <a:solidFill>
                  <a:srgbClr val="000000"/>
                </a:solidFill>
                <a:latin typeface="Courier New"/>
              </a:rPr>
              <a:t>      }</a:t>
            </a:r>
            <a:endParaRPr lang="pl-PL" sz="1200" dirty="0">
              <a:solidFill>
                <a:srgbClr val="000000"/>
              </a:solidFill>
              <a:latin typeface="Courier New"/>
            </a:endParaRPr>
          </a:p>
          <a:p>
            <a:r>
              <a:rPr lang="pl-PL" sz="1200" dirty="0" smtClean="0">
                <a:solidFill>
                  <a:srgbClr val="7F0055"/>
                </a:solidFill>
                <a:latin typeface="Courier New"/>
              </a:rPr>
              <a:t>      return</a:t>
            </a:r>
            <a:r>
              <a:rPr lang="pl-PL" sz="1200" dirty="0" smtClean="0">
                <a:solidFill>
                  <a:srgbClr val="000000"/>
                </a:solidFill>
                <a:latin typeface="Courier New"/>
              </a:rPr>
              <a:t> </a:t>
            </a:r>
            <a:r>
              <a:rPr lang="pl-PL" sz="1200" dirty="0">
                <a:solidFill>
                  <a:srgbClr val="000000"/>
                </a:solidFill>
                <a:latin typeface="Courier New"/>
              </a:rPr>
              <a:t>2 * (y + x);</a:t>
            </a:r>
          </a:p>
          <a:p>
            <a:r>
              <a:rPr lang="pl-PL" sz="1200" dirty="0" smtClean="0">
                <a:solidFill>
                  <a:srgbClr val="000000"/>
                </a:solidFill>
                <a:latin typeface="Courier New"/>
              </a:rPr>
              <a:t>   }</a:t>
            </a:r>
            <a:endParaRPr lang="pl-PL" sz="1200" dirty="0">
              <a:solidFill>
                <a:srgbClr val="000000"/>
              </a:solidFill>
              <a:latin typeface="Courier New"/>
            </a:endParaRPr>
          </a:p>
          <a:p>
            <a:r>
              <a:rPr lang="pl-PL" sz="1200" dirty="0">
                <a:solidFill>
                  <a:srgbClr val="000000"/>
                </a:solidFill>
                <a:latin typeface="Courier New"/>
              </a:rPr>
              <a:t>}</a:t>
            </a:r>
            <a:endParaRPr lang="pl-PL" sz="1200" dirty="0">
              <a:solidFill>
                <a:srgbClr val="3F7F5F"/>
              </a:solidFill>
              <a:latin typeface="Courier New"/>
            </a:endParaRPr>
          </a:p>
        </p:txBody>
      </p:sp>
      <p:sp>
        <p:nvSpPr>
          <p:cNvPr id="8" name="Prostokąt zaokrąglony 7"/>
          <p:cNvSpPr/>
          <p:nvPr/>
        </p:nvSpPr>
        <p:spPr>
          <a:xfrm>
            <a:off x="2404944" y="4139560"/>
            <a:ext cx="5184576" cy="1584176"/>
          </a:xfrm>
          <a:prstGeom prst="roundRect">
            <a:avLst>
              <a:gd name="adj" fmla="val 3900"/>
            </a:avLst>
          </a:prstGeom>
          <a:solidFill>
            <a:schemeClr val="bg1">
              <a:lumMod val="85000"/>
            </a:schemeClr>
          </a:solidFill>
          <a:ln>
            <a:solidFill>
              <a:schemeClr val="bg1">
                <a:lumMod val="50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200" b="1" dirty="0">
                <a:solidFill>
                  <a:srgbClr val="7F0055"/>
                </a:solidFill>
                <a:latin typeface="Courier New"/>
              </a:rPr>
              <a:t>public</a:t>
            </a:r>
            <a:r>
              <a:rPr lang="pl-PL" sz="1200" b="1" dirty="0">
                <a:solidFill>
                  <a:srgbClr val="000000"/>
                </a:solidFill>
                <a:latin typeface="Courier New"/>
              </a:rPr>
              <a:t> </a:t>
            </a:r>
            <a:r>
              <a:rPr lang="pl-PL" sz="1200" b="1" dirty="0" err="1">
                <a:solidFill>
                  <a:srgbClr val="7F0055"/>
                </a:solidFill>
                <a:latin typeface="Courier New"/>
              </a:rPr>
              <a:t>class</a:t>
            </a:r>
            <a:r>
              <a:rPr lang="pl-PL" sz="1200" b="1" dirty="0">
                <a:solidFill>
                  <a:srgbClr val="000000"/>
                </a:solidFill>
                <a:latin typeface="Courier New"/>
              </a:rPr>
              <a:t> </a:t>
            </a:r>
            <a:r>
              <a:rPr lang="pl-PL" sz="1200" dirty="0" err="1">
                <a:solidFill>
                  <a:srgbClr val="000000"/>
                </a:solidFill>
                <a:latin typeface="Courier New"/>
              </a:rPr>
              <a:t>MetricsCalculator</a:t>
            </a:r>
            <a:r>
              <a:rPr lang="pl-PL" sz="1200" dirty="0">
                <a:solidFill>
                  <a:srgbClr val="000000"/>
                </a:solidFill>
                <a:latin typeface="Courier New"/>
              </a:rPr>
              <a:t> {</a:t>
            </a:r>
          </a:p>
          <a:p>
            <a:r>
              <a:rPr lang="pl-PL" sz="1200" b="1" dirty="0" smtClean="0">
                <a:solidFill>
                  <a:srgbClr val="7F0055"/>
                </a:solidFill>
                <a:latin typeface="Courier New"/>
              </a:rPr>
              <a:t>   </a:t>
            </a:r>
            <a:r>
              <a:rPr lang="fr-FR" sz="1200" b="1" dirty="0" smtClean="0">
                <a:solidFill>
                  <a:srgbClr val="7F0055"/>
                </a:solidFill>
                <a:latin typeface="Courier New"/>
              </a:rPr>
              <a:t>public</a:t>
            </a:r>
            <a:r>
              <a:rPr lang="fr-FR" sz="1200" b="1" dirty="0" smtClean="0">
                <a:solidFill>
                  <a:srgbClr val="000000"/>
                </a:solidFill>
                <a:latin typeface="Courier New"/>
              </a:rPr>
              <a:t> </a:t>
            </a:r>
            <a:r>
              <a:rPr lang="fr-FR" sz="1200" b="1" dirty="0">
                <a:solidFill>
                  <a:srgbClr val="7F0055"/>
                </a:solidFill>
                <a:latin typeface="Courier New"/>
              </a:rPr>
              <a:t>double</a:t>
            </a:r>
            <a:r>
              <a:rPr lang="fr-FR" sz="1200" b="1" dirty="0">
                <a:solidFill>
                  <a:srgbClr val="000000"/>
                </a:solidFill>
                <a:latin typeface="Courier New"/>
              </a:rPr>
              <a:t> </a:t>
            </a:r>
            <a:r>
              <a:rPr lang="fr-FR" sz="1200" dirty="0">
                <a:solidFill>
                  <a:srgbClr val="000000"/>
                </a:solidFill>
                <a:latin typeface="Courier New"/>
              </a:rPr>
              <a:t>rectanglePerimeterCalculate</a:t>
            </a:r>
            <a:r>
              <a:rPr lang="fr-FR" sz="1200" dirty="0" smtClean="0">
                <a:solidFill>
                  <a:srgbClr val="000000"/>
                </a:solidFill>
                <a:latin typeface="Courier New"/>
              </a:rPr>
              <a:t>(</a:t>
            </a:r>
            <a:endParaRPr lang="pl-PL" sz="1200" dirty="0" smtClean="0">
              <a:solidFill>
                <a:srgbClr val="000000"/>
              </a:solidFill>
              <a:latin typeface="Courier New"/>
            </a:endParaRPr>
          </a:p>
          <a:p>
            <a:r>
              <a:rPr lang="pl-PL" sz="1200" b="1" dirty="0">
                <a:solidFill>
                  <a:srgbClr val="000000"/>
                </a:solidFill>
                <a:latin typeface="Courier New"/>
              </a:rPr>
              <a:t>	</a:t>
            </a:r>
            <a:r>
              <a:rPr lang="pl-PL" sz="1200" b="1" dirty="0" smtClean="0">
                <a:solidFill>
                  <a:srgbClr val="000000"/>
                </a:solidFill>
                <a:latin typeface="Courier New"/>
              </a:rPr>
              <a:t>	</a:t>
            </a:r>
            <a:r>
              <a:rPr lang="fr-FR" sz="1200" b="1" dirty="0" smtClean="0">
                <a:solidFill>
                  <a:srgbClr val="7F0055"/>
                </a:solidFill>
                <a:latin typeface="Courier New"/>
              </a:rPr>
              <a:t>double</a:t>
            </a:r>
            <a:r>
              <a:rPr lang="fr-FR" sz="1200" dirty="0" smtClean="0">
                <a:solidFill>
                  <a:srgbClr val="000000"/>
                </a:solidFill>
                <a:latin typeface="Courier New"/>
              </a:rPr>
              <a:t> </a:t>
            </a:r>
            <a:r>
              <a:rPr lang="fr-FR" sz="1200" dirty="0">
                <a:solidFill>
                  <a:srgbClr val="000000"/>
                </a:solidFill>
                <a:latin typeface="Courier New"/>
              </a:rPr>
              <a:t>x, </a:t>
            </a:r>
            <a:r>
              <a:rPr lang="fr-FR" sz="1200" b="1" dirty="0">
                <a:solidFill>
                  <a:srgbClr val="7F0055"/>
                </a:solidFill>
                <a:latin typeface="Courier New"/>
              </a:rPr>
              <a:t>double</a:t>
            </a:r>
            <a:r>
              <a:rPr lang="fr-FR" sz="1200" dirty="0">
                <a:solidFill>
                  <a:srgbClr val="000000"/>
                </a:solidFill>
                <a:latin typeface="Courier New"/>
              </a:rPr>
              <a:t> y) {</a:t>
            </a:r>
          </a:p>
          <a:p>
            <a:r>
              <a:rPr lang="pl-PL" sz="1200" b="1" dirty="0" smtClean="0">
                <a:solidFill>
                  <a:srgbClr val="7F0055"/>
                </a:solidFill>
                <a:latin typeface="Courier New"/>
              </a:rPr>
              <a:t>      </a:t>
            </a:r>
            <a:r>
              <a:rPr lang="pl-PL" sz="1200" b="1" dirty="0" err="1" smtClean="0">
                <a:solidFill>
                  <a:srgbClr val="7F0055"/>
                </a:solidFill>
                <a:latin typeface="Courier New"/>
              </a:rPr>
              <a:t>assert</a:t>
            </a:r>
            <a:r>
              <a:rPr lang="pl-PL" sz="1200" dirty="0" smtClean="0">
                <a:solidFill>
                  <a:srgbClr val="000000"/>
                </a:solidFill>
                <a:latin typeface="Courier New"/>
              </a:rPr>
              <a:t> </a:t>
            </a:r>
            <a:r>
              <a:rPr lang="pl-PL" sz="1200" dirty="0">
                <a:solidFill>
                  <a:srgbClr val="000000"/>
                </a:solidFill>
                <a:latin typeface="Courier New"/>
              </a:rPr>
              <a:t>x != </a:t>
            </a:r>
            <a:r>
              <a:rPr lang="pl-PL" sz="1200" b="1" dirty="0" err="1">
                <a:solidFill>
                  <a:srgbClr val="7F0055"/>
                </a:solidFill>
                <a:latin typeface="Courier New"/>
              </a:rPr>
              <a:t>null</a:t>
            </a:r>
            <a:r>
              <a:rPr lang="pl-PL" sz="1200" dirty="0">
                <a:solidFill>
                  <a:srgbClr val="000000"/>
                </a:solidFill>
                <a:latin typeface="Courier New"/>
              </a:rPr>
              <a:t> : </a:t>
            </a:r>
            <a:r>
              <a:rPr lang="pl-PL" sz="1200" dirty="0">
                <a:solidFill>
                  <a:srgbClr val="2A00FF"/>
                </a:solidFill>
                <a:latin typeface="Courier New"/>
              </a:rPr>
              <a:t>"x nie może być </a:t>
            </a:r>
            <a:r>
              <a:rPr lang="pl-PL" sz="1200" dirty="0" err="1">
                <a:solidFill>
                  <a:srgbClr val="2A00FF"/>
                </a:solidFill>
                <a:latin typeface="Courier New"/>
              </a:rPr>
              <a:t>null</a:t>
            </a:r>
            <a:r>
              <a:rPr lang="pl-PL" sz="1200" dirty="0">
                <a:solidFill>
                  <a:srgbClr val="2A00FF"/>
                </a:solidFill>
                <a:latin typeface="Courier New"/>
              </a:rPr>
              <a:t>"</a:t>
            </a:r>
            <a:r>
              <a:rPr lang="pl-PL" sz="1200" dirty="0">
                <a:solidFill>
                  <a:srgbClr val="000000"/>
                </a:solidFill>
                <a:latin typeface="Courier New"/>
              </a:rPr>
              <a:t>;</a:t>
            </a:r>
          </a:p>
          <a:p>
            <a:r>
              <a:rPr lang="pl-PL" sz="1200" b="1" dirty="0" smtClean="0">
                <a:solidFill>
                  <a:srgbClr val="7F0055"/>
                </a:solidFill>
                <a:latin typeface="Courier New"/>
              </a:rPr>
              <a:t>      </a:t>
            </a:r>
            <a:r>
              <a:rPr lang="pl-PL" sz="1200" b="1" dirty="0" err="1" smtClean="0">
                <a:solidFill>
                  <a:srgbClr val="7F0055"/>
                </a:solidFill>
                <a:latin typeface="Courier New"/>
              </a:rPr>
              <a:t>assert</a:t>
            </a:r>
            <a:r>
              <a:rPr lang="pl-PL" sz="1200" dirty="0" smtClean="0">
                <a:solidFill>
                  <a:srgbClr val="000000"/>
                </a:solidFill>
                <a:latin typeface="Courier New"/>
              </a:rPr>
              <a:t> </a:t>
            </a:r>
            <a:r>
              <a:rPr lang="pl-PL" sz="1200" dirty="0">
                <a:solidFill>
                  <a:srgbClr val="000000"/>
                </a:solidFill>
                <a:latin typeface="Courier New"/>
              </a:rPr>
              <a:t>y != </a:t>
            </a:r>
            <a:r>
              <a:rPr lang="pl-PL" sz="1200" b="1" dirty="0" err="1">
                <a:solidFill>
                  <a:srgbClr val="7F0055"/>
                </a:solidFill>
                <a:latin typeface="Courier New"/>
              </a:rPr>
              <a:t>null</a:t>
            </a:r>
            <a:r>
              <a:rPr lang="pl-PL" sz="1200" dirty="0">
                <a:solidFill>
                  <a:srgbClr val="000000"/>
                </a:solidFill>
                <a:latin typeface="Courier New"/>
              </a:rPr>
              <a:t> : </a:t>
            </a:r>
            <a:r>
              <a:rPr lang="pl-PL" sz="1200" dirty="0">
                <a:solidFill>
                  <a:srgbClr val="2A00FF"/>
                </a:solidFill>
                <a:latin typeface="Courier New"/>
              </a:rPr>
              <a:t>"y nie może być </a:t>
            </a:r>
            <a:r>
              <a:rPr lang="pl-PL" sz="1200" dirty="0" err="1">
                <a:solidFill>
                  <a:srgbClr val="2A00FF"/>
                </a:solidFill>
                <a:latin typeface="Courier New"/>
              </a:rPr>
              <a:t>null</a:t>
            </a:r>
            <a:r>
              <a:rPr lang="pl-PL" sz="1200" dirty="0">
                <a:solidFill>
                  <a:srgbClr val="2A00FF"/>
                </a:solidFill>
                <a:latin typeface="Courier New"/>
              </a:rPr>
              <a:t>"</a:t>
            </a:r>
            <a:r>
              <a:rPr lang="pl-PL" sz="1200" dirty="0">
                <a:solidFill>
                  <a:srgbClr val="000000"/>
                </a:solidFill>
                <a:latin typeface="Courier New"/>
              </a:rPr>
              <a:t>;</a:t>
            </a:r>
          </a:p>
          <a:p>
            <a:r>
              <a:rPr lang="pl-PL" sz="1200" b="1" dirty="0" smtClean="0">
                <a:solidFill>
                  <a:srgbClr val="7F0055"/>
                </a:solidFill>
                <a:latin typeface="Courier New"/>
              </a:rPr>
              <a:t>      return</a:t>
            </a:r>
            <a:r>
              <a:rPr lang="pl-PL" sz="1200" dirty="0" smtClean="0">
                <a:solidFill>
                  <a:srgbClr val="000000"/>
                </a:solidFill>
                <a:latin typeface="Courier New"/>
              </a:rPr>
              <a:t> </a:t>
            </a:r>
            <a:r>
              <a:rPr lang="pl-PL" sz="1200" dirty="0">
                <a:solidFill>
                  <a:srgbClr val="000000"/>
                </a:solidFill>
                <a:latin typeface="Courier New"/>
              </a:rPr>
              <a:t>2 * (y + x);</a:t>
            </a:r>
          </a:p>
          <a:p>
            <a:r>
              <a:rPr lang="pl-PL" sz="1200" dirty="0" smtClean="0">
                <a:solidFill>
                  <a:srgbClr val="000000"/>
                </a:solidFill>
                <a:latin typeface="Courier New"/>
              </a:rPr>
              <a:t>   }</a:t>
            </a:r>
            <a:endParaRPr lang="pl-PL" sz="1200" dirty="0">
              <a:solidFill>
                <a:srgbClr val="000000"/>
              </a:solidFill>
              <a:latin typeface="Courier New"/>
            </a:endParaRPr>
          </a:p>
          <a:p>
            <a:r>
              <a:rPr lang="pl-PL" sz="1200" dirty="0">
                <a:solidFill>
                  <a:srgbClr val="000000"/>
                </a:solidFill>
                <a:latin typeface="Courier New"/>
              </a:rPr>
              <a:t>}</a:t>
            </a:r>
            <a:endParaRPr lang="pl-PL" sz="1200" dirty="0">
              <a:solidFill>
                <a:srgbClr val="3F7F5F"/>
              </a:solidFill>
              <a:latin typeface="Courier New"/>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p:txBody>
          <a:bodyPr/>
          <a:lstStyle/>
          <a:p>
            <a:r>
              <a:rPr lang="pl-PL" dirty="0" smtClean="0"/>
              <a:t>Co ja tu robię?</a:t>
            </a:r>
            <a:endParaRPr lang="pl-PL" dirty="0"/>
          </a:p>
        </p:txBody>
      </p:sp>
      <p:pic>
        <p:nvPicPr>
          <p:cNvPr id="296962" name="Picture 2" descr="D:\Moje dokumenty\__praca\prezentacje\20130404 - univ\src\546_resolution_320x240_546_munch_munk_krzyk_obraz_epa550.jpg"/>
          <p:cNvPicPr>
            <a:picLocks noChangeAspect="1" noChangeArrowheads="1"/>
          </p:cNvPicPr>
          <p:nvPr/>
        </p:nvPicPr>
        <p:blipFill>
          <a:blip r:embed="rId2" cstate="print"/>
          <a:srcRect t="15926"/>
          <a:stretch>
            <a:fillRect/>
          </a:stretch>
        </p:blipFill>
        <p:spPr bwMode="auto">
          <a:xfrm>
            <a:off x="0" y="1092200"/>
            <a:ext cx="9144000" cy="576580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Miara czystego kodu</a:t>
            </a:r>
            <a:endParaRPr lang="pl-PL" dirty="0"/>
          </a:p>
        </p:txBody>
      </p:sp>
      <p:pic>
        <p:nvPicPr>
          <p:cNvPr id="4" name="Picture 2" descr="D:\Moje dokumenty\Dropbox\wtfm_thom_holwerda.jpg"/>
          <p:cNvPicPr>
            <a:picLocks noChangeAspect="1" noChangeArrowheads="1"/>
          </p:cNvPicPr>
          <p:nvPr/>
        </p:nvPicPr>
        <p:blipFill>
          <a:blip r:embed="rId2" cstate="print"/>
          <a:srcRect b="4451"/>
          <a:stretch>
            <a:fillRect/>
          </a:stretch>
        </p:blipFill>
        <p:spPr bwMode="auto">
          <a:xfrm>
            <a:off x="1443015" y="1130300"/>
            <a:ext cx="6253186" cy="5626312"/>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Czysty projekt</a:t>
            </a:r>
            <a:endParaRPr lang="pl-P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smtClean="0"/>
              <a:t>Poziom II - </a:t>
            </a:r>
            <a:r>
              <a:rPr lang="pl-PL" dirty="0" err="1" smtClean="0"/>
              <a:t>SOLIDny</a:t>
            </a:r>
            <a:r>
              <a:rPr lang="pl-PL" dirty="0" smtClean="0"/>
              <a:t> programista</a:t>
            </a:r>
            <a:endParaRPr lang="pl-PL" dirty="0"/>
          </a:p>
        </p:txBody>
      </p:sp>
      <p:sp>
        <p:nvSpPr>
          <p:cNvPr id="3" name="Symbol zastępczy zawartości 2"/>
          <p:cNvSpPr>
            <a:spLocks noGrp="1"/>
          </p:cNvSpPr>
          <p:nvPr>
            <p:ph idx="1"/>
          </p:nvPr>
        </p:nvSpPr>
        <p:spPr/>
        <p:txBody>
          <a:bodyPr/>
          <a:lstStyle/>
          <a:p>
            <a:r>
              <a:rPr lang="pl-PL" sz="3200" dirty="0" err="1" smtClean="0"/>
              <a:t>The</a:t>
            </a:r>
            <a:r>
              <a:rPr lang="pl-PL" sz="3200" dirty="0" smtClean="0"/>
              <a:t> </a:t>
            </a:r>
            <a:r>
              <a:rPr lang="pl-PL" sz="5400" dirty="0" smtClean="0"/>
              <a:t>S</a:t>
            </a:r>
            <a:r>
              <a:rPr lang="pl-PL" sz="3200" dirty="0" smtClean="0"/>
              <a:t>ingle </a:t>
            </a:r>
            <a:r>
              <a:rPr lang="pl-PL" sz="3200" dirty="0" err="1" smtClean="0"/>
              <a:t>Responsibility</a:t>
            </a:r>
            <a:r>
              <a:rPr lang="pl-PL" sz="3200" dirty="0" smtClean="0"/>
              <a:t> </a:t>
            </a:r>
            <a:r>
              <a:rPr lang="pl-PL" sz="3200" dirty="0" err="1" smtClean="0"/>
              <a:t>Principle</a:t>
            </a:r>
            <a:r>
              <a:rPr lang="pl-PL" sz="3200" dirty="0" smtClean="0"/>
              <a:t> – klasa powinna mieć tylko jeden powód do zmiany</a:t>
            </a:r>
          </a:p>
          <a:p>
            <a:r>
              <a:rPr lang="pl-PL" sz="3200" dirty="0" err="1" smtClean="0"/>
              <a:t>The</a:t>
            </a:r>
            <a:r>
              <a:rPr lang="pl-PL" sz="3200" dirty="0" smtClean="0"/>
              <a:t> </a:t>
            </a:r>
            <a:r>
              <a:rPr lang="pl-PL" sz="4800" dirty="0" err="1" smtClean="0"/>
              <a:t>O</a:t>
            </a:r>
            <a:r>
              <a:rPr lang="pl-PL" sz="3200" dirty="0" err="1" smtClean="0"/>
              <a:t>pen</a:t>
            </a:r>
            <a:r>
              <a:rPr lang="pl-PL" sz="3200" dirty="0" smtClean="0"/>
              <a:t> </a:t>
            </a:r>
            <a:r>
              <a:rPr lang="pl-PL" sz="3200" dirty="0" err="1" smtClean="0"/>
              <a:t>Closed</a:t>
            </a:r>
            <a:r>
              <a:rPr lang="pl-PL" sz="3200" dirty="0" smtClean="0"/>
              <a:t> </a:t>
            </a:r>
            <a:r>
              <a:rPr lang="pl-PL" sz="3200" dirty="0" err="1" smtClean="0"/>
              <a:t>Principle</a:t>
            </a:r>
            <a:r>
              <a:rPr lang="pl-PL" sz="3200" dirty="0" smtClean="0"/>
              <a:t> – klasę można łatwo rozszerzać, nie modyfikując jej</a:t>
            </a:r>
          </a:p>
          <a:p>
            <a:r>
              <a:rPr lang="pl-PL" sz="3200" dirty="0" err="1" smtClean="0"/>
              <a:t>The</a:t>
            </a:r>
            <a:r>
              <a:rPr lang="pl-PL" sz="3200" dirty="0" smtClean="0"/>
              <a:t> </a:t>
            </a:r>
            <a:r>
              <a:rPr lang="pl-PL" sz="4800" dirty="0" err="1" smtClean="0"/>
              <a:t>L</a:t>
            </a:r>
            <a:r>
              <a:rPr lang="pl-PL" sz="3200" dirty="0" err="1" smtClean="0"/>
              <a:t>iskov</a:t>
            </a:r>
            <a:r>
              <a:rPr lang="pl-PL" sz="3200" dirty="0" smtClean="0"/>
              <a:t> </a:t>
            </a:r>
            <a:r>
              <a:rPr lang="pl-PL" sz="3200" dirty="0" err="1" smtClean="0"/>
              <a:t>Substitution</a:t>
            </a:r>
            <a:r>
              <a:rPr lang="pl-PL" sz="3200" dirty="0" smtClean="0"/>
              <a:t> </a:t>
            </a:r>
            <a:r>
              <a:rPr lang="pl-PL" sz="3200" dirty="0" err="1" smtClean="0"/>
              <a:t>Principle</a:t>
            </a:r>
            <a:r>
              <a:rPr lang="pl-PL" sz="3200" dirty="0" smtClean="0"/>
              <a:t> – klasy pochodne muszą być przeźroczystymi zamiennikami klasy nadrzędnej</a:t>
            </a:r>
          </a:p>
          <a:p>
            <a:endParaRPr lang="pl-PL" sz="32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sz="3200" dirty="0" smtClean="0"/>
          </a:p>
          <a:p>
            <a:r>
              <a:rPr lang="pl-PL" sz="3200" dirty="0" err="1" smtClean="0"/>
              <a:t>The</a:t>
            </a:r>
            <a:r>
              <a:rPr lang="pl-PL" sz="3200" dirty="0" smtClean="0"/>
              <a:t> </a:t>
            </a:r>
            <a:r>
              <a:rPr lang="pl-PL" sz="4800" dirty="0" err="1" smtClean="0"/>
              <a:t>I</a:t>
            </a:r>
            <a:r>
              <a:rPr lang="pl-PL" sz="3200" dirty="0" err="1" smtClean="0"/>
              <a:t>nterface</a:t>
            </a:r>
            <a:r>
              <a:rPr lang="pl-PL" sz="3200" dirty="0" smtClean="0"/>
              <a:t> </a:t>
            </a:r>
            <a:r>
              <a:rPr lang="pl-PL" sz="3200" dirty="0" err="1" smtClean="0"/>
              <a:t>Segregation</a:t>
            </a:r>
            <a:r>
              <a:rPr lang="pl-PL" sz="3200" dirty="0" smtClean="0"/>
              <a:t> </a:t>
            </a:r>
            <a:r>
              <a:rPr lang="pl-PL" sz="3200" dirty="0" err="1" smtClean="0"/>
              <a:t>Principle</a:t>
            </a:r>
            <a:r>
              <a:rPr lang="pl-PL" sz="3200" dirty="0" smtClean="0"/>
              <a:t> – dla różnych klientów twórz osobne interfejsy</a:t>
            </a:r>
          </a:p>
          <a:p>
            <a:r>
              <a:rPr lang="pl-PL" sz="3200" dirty="0" err="1" smtClean="0"/>
              <a:t>The</a:t>
            </a:r>
            <a:r>
              <a:rPr lang="pl-PL" sz="3200" dirty="0" smtClean="0"/>
              <a:t> </a:t>
            </a:r>
            <a:r>
              <a:rPr lang="pl-PL" sz="4800" dirty="0" err="1" smtClean="0"/>
              <a:t>D</a:t>
            </a:r>
            <a:r>
              <a:rPr lang="pl-PL" sz="3200" dirty="0" err="1" smtClean="0"/>
              <a:t>ependency</a:t>
            </a:r>
            <a:r>
              <a:rPr lang="pl-PL" sz="3200" dirty="0" smtClean="0"/>
              <a:t> </a:t>
            </a:r>
            <a:r>
              <a:rPr lang="pl-PL" sz="3200" dirty="0" err="1" smtClean="0"/>
              <a:t>Inversion</a:t>
            </a:r>
            <a:r>
              <a:rPr lang="pl-PL" sz="3200" dirty="0" smtClean="0"/>
              <a:t> </a:t>
            </a:r>
            <a:r>
              <a:rPr lang="pl-PL" sz="3200" dirty="0" err="1" smtClean="0"/>
              <a:t>Principle</a:t>
            </a:r>
            <a:r>
              <a:rPr lang="pl-PL" sz="3200" dirty="0" smtClean="0"/>
              <a:t> – bądź zależny od abstrakcji a nie od konkretnych implementacji</a:t>
            </a:r>
          </a:p>
          <a:p>
            <a:endParaRPr lang="pl-PL" sz="3200" dirty="0" smtClean="0"/>
          </a:p>
          <a:p>
            <a:endParaRPr lang="pl-PL" sz="3200" dirty="0"/>
          </a:p>
        </p:txBody>
      </p:sp>
      <p:sp>
        <p:nvSpPr>
          <p:cNvPr id="3" name="Tytuł 2"/>
          <p:cNvSpPr>
            <a:spLocks noGrp="1"/>
          </p:cNvSpPr>
          <p:nvPr>
            <p:ph type="title"/>
          </p:nvPr>
        </p:nvSpPr>
        <p:spPr/>
        <p:txBody>
          <a:bodyPr/>
          <a:lstStyle/>
          <a:p>
            <a:r>
              <a:rPr lang="pl-PL" dirty="0" err="1" smtClean="0"/>
              <a:t>SOLIDny</a:t>
            </a:r>
            <a:r>
              <a:rPr lang="pl-PL" dirty="0" smtClean="0"/>
              <a:t> programista</a:t>
            </a:r>
            <a:endParaRPr lang="pl-P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pPr algn="ctr">
              <a:buNone/>
            </a:pPr>
            <a:endParaRPr lang="pl-PL" sz="5400" dirty="0" smtClean="0"/>
          </a:p>
          <a:p>
            <a:pPr algn="ctr">
              <a:buNone/>
            </a:pPr>
            <a:r>
              <a:rPr lang="pl-PL" sz="5400" dirty="0" smtClean="0"/>
              <a:t>To znaczy jaki?</a:t>
            </a:r>
            <a:endParaRPr lang="pl-PL" sz="5400" dirty="0"/>
          </a:p>
        </p:txBody>
      </p:sp>
      <p:sp>
        <p:nvSpPr>
          <p:cNvPr id="3" name="Tytuł 2"/>
          <p:cNvSpPr>
            <a:spLocks noGrp="1"/>
          </p:cNvSpPr>
          <p:nvPr>
            <p:ph type="title"/>
          </p:nvPr>
        </p:nvSpPr>
        <p:spPr/>
        <p:txBody>
          <a:bodyPr/>
          <a:lstStyle/>
          <a:p>
            <a:r>
              <a:rPr lang="pl-PL" dirty="0" smtClean="0"/>
              <a:t>Kod obiektowy</a:t>
            </a:r>
            <a:endParaRPr lang="pl-P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b="1" dirty="0" smtClean="0"/>
              <a:t>Odpowiedzialność</a:t>
            </a:r>
            <a:r>
              <a:rPr lang="pl-PL" dirty="0" smtClean="0"/>
              <a:t> – tylko jedna</a:t>
            </a:r>
          </a:p>
          <a:p>
            <a:pPr lvl="1">
              <a:buFont typeface="Wingdings" pitchFamily="2" charset="2"/>
              <a:buChar char="§"/>
            </a:pPr>
            <a:r>
              <a:rPr lang="pl-PL" dirty="0" smtClean="0"/>
              <a:t>obiekty </a:t>
            </a:r>
            <a:r>
              <a:rPr lang="pl-PL" dirty="0" err="1" smtClean="0"/>
              <a:t>maja</a:t>
            </a:r>
            <a:r>
              <a:rPr lang="pl-PL" dirty="0" smtClean="0"/>
              <a:t> własną osobowość, unikaj schizofrenicznych obiektów</a:t>
            </a:r>
          </a:p>
          <a:p>
            <a:r>
              <a:rPr lang="pl-PL" b="1" dirty="0" err="1" smtClean="0"/>
              <a:t>Enkapsulacja</a:t>
            </a:r>
            <a:r>
              <a:rPr lang="pl-PL" dirty="0" smtClean="0"/>
              <a:t> – to co się zmienia </a:t>
            </a:r>
            <a:r>
              <a:rPr lang="en-US" dirty="0" smtClean="0"/>
              <a:t>jest </a:t>
            </a:r>
            <a:r>
              <a:rPr lang="en-US" dirty="0" err="1" smtClean="0"/>
              <a:t>hermetyzowane</a:t>
            </a:r>
            <a:endParaRPr lang="pl-PL" dirty="0" smtClean="0"/>
          </a:p>
          <a:p>
            <a:r>
              <a:rPr lang="pl-PL" b="1" dirty="0" smtClean="0"/>
              <a:t>Preferencja</a:t>
            </a:r>
            <a:r>
              <a:rPr lang="pl-PL" dirty="0" smtClean="0"/>
              <a:t> </a:t>
            </a:r>
            <a:r>
              <a:rPr lang="pl-PL" b="1" dirty="0" smtClean="0"/>
              <a:t>kompozycji</a:t>
            </a:r>
            <a:r>
              <a:rPr lang="pl-PL" dirty="0" smtClean="0"/>
              <a:t> ponad dziedziczenie</a:t>
            </a:r>
          </a:p>
        </p:txBody>
      </p:sp>
      <p:sp>
        <p:nvSpPr>
          <p:cNvPr id="3" name="Tytuł 2"/>
          <p:cNvSpPr>
            <a:spLocks noGrp="1"/>
          </p:cNvSpPr>
          <p:nvPr>
            <p:ph type="title"/>
          </p:nvPr>
        </p:nvSpPr>
        <p:spPr/>
        <p:txBody>
          <a:bodyPr/>
          <a:lstStyle/>
          <a:p>
            <a:endParaRPr lang="pl-PL"/>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sz="2400" b="1" dirty="0" smtClean="0"/>
              <a:t>Dokładanie ponad modyfikacje</a:t>
            </a:r>
            <a:endParaRPr lang="pl-PL" sz="2400" dirty="0" smtClean="0"/>
          </a:p>
          <a:p>
            <a:pPr lvl="1"/>
            <a:r>
              <a:rPr lang="pl-PL" sz="2400" dirty="0" smtClean="0"/>
              <a:t>Gdy dodajemy nową funkcjonalność raczej dokładamy nowe byty niż modyfikujemy istniejące.</a:t>
            </a:r>
          </a:p>
          <a:p>
            <a:r>
              <a:rPr lang="pl-PL" sz="2400" b="1" dirty="0" smtClean="0"/>
              <a:t>Lokalne zmiany</a:t>
            </a:r>
            <a:endParaRPr lang="pl-PL" sz="2400" dirty="0" smtClean="0"/>
          </a:p>
          <a:p>
            <a:pPr lvl="1"/>
            <a:r>
              <a:rPr lang="pl-PL" sz="2400" dirty="0" smtClean="0"/>
              <a:t>Zmiana ma konsekwencje lokalne, a nie globalne. Zasięg rażenia zmian jest jak najmniejszy.</a:t>
            </a:r>
          </a:p>
          <a:p>
            <a:r>
              <a:rPr lang="pl-PL" sz="2400" b="1" dirty="0" smtClean="0"/>
              <a:t>Nieinwazyjność zmian</a:t>
            </a:r>
            <a:endParaRPr lang="pl-PL" sz="2400" dirty="0" smtClean="0"/>
          </a:p>
          <a:p>
            <a:pPr lvl="1"/>
            <a:r>
              <a:rPr lang="pl-PL" sz="2400" dirty="0" smtClean="0"/>
              <a:t>Dodanie nowych rzeczy (odpowiedzialności, funkcjonalności, zachowań) do istniejących bytów jest przezroczyste ich dla klientów.</a:t>
            </a:r>
          </a:p>
        </p:txBody>
      </p:sp>
      <p:sp>
        <p:nvSpPr>
          <p:cNvPr id="3" name="Tytuł 2"/>
          <p:cNvSpPr>
            <a:spLocks noGrp="1"/>
          </p:cNvSpPr>
          <p:nvPr>
            <p:ph type="title"/>
          </p:nvPr>
        </p:nvSpPr>
        <p:spPr/>
        <p:txBody>
          <a:bodyPr/>
          <a:lstStyle/>
          <a:p>
            <a:endParaRPr lang="pl-PL"/>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zaokrąglony 2"/>
          <p:cNvSpPr/>
          <p:nvPr/>
        </p:nvSpPr>
        <p:spPr>
          <a:xfrm>
            <a:off x="1619672" y="2132856"/>
            <a:ext cx="5904656" cy="3168352"/>
          </a:xfrm>
          <a:prstGeom prst="roundRect">
            <a:avLst>
              <a:gd name="adj" fmla="val 3900"/>
            </a:avLst>
          </a:prstGeom>
          <a:solidFill>
            <a:schemeClr val="bg1">
              <a:lumMod val="95000"/>
            </a:schemeClr>
          </a:solidFill>
          <a:ln>
            <a:solidFill>
              <a:schemeClr val="bg1">
                <a:lumMod val="75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400" b="1" dirty="0">
                <a:solidFill>
                  <a:srgbClr val="7F0055"/>
                </a:solidFill>
                <a:latin typeface="Courier New"/>
              </a:rPr>
              <a:t>public</a:t>
            </a:r>
            <a:r>
              <a:rPr lang="pl-PL" sz="1400" b="1" dirty="0">
                <a:solidFill>
                  <a:srgbClr val="000000"/>
                </a:solidFill>
                <a:latin typeface="Courier New"/>
              </a:rPr>
              <a:t> </a:t>
            </a:r>
            <a:r>
              <a:rPr lang="pl-PL" sz="1400" b="1" dirty="0" err="1">
                <a:solidFill>
                  <a:srgbClr val="7F0055"/>
                </a:solidFill>
                <a:latin typeface="Courier New"/>
              </a:rPr>
              <a:t>class</a:t>
            </a:r>
            <a:r>
              <a:rPr lang="pl-PL" sz="1400" b="1" dirty="0">
                <a:solidFill>
                  <a:srgbClr val="000000"/>
                </a:solidFill>
                <a:latin typeface="Courier New"/>
              </a:rPr>
              <a:t> </a:t>
            </a:r>
            <a:r>
              <a:rPr lang="pl-PL" sz="1400" b="1" dirty="0" err="1">
                <a:solidFill>
                  <a:srgbClr val="000000"/>
                </a:solidFill>
                <a:latin typeface="Courier New"/>
              </a:rPr>
              <a:t>Sql</a:t>
            </a:r>
            <a:r>
              <a:rPr lang="pl-PL" sz="1400" b="1" dirty="0">
                <a:solidFill>
                  <a:srgbClr val="000000"/>
                </a:solidFill>
                <a:latin typeface="Courier New"/>
              </a:rPr>
              <a:t> {</a:t>
            </a:r>
          </a:p>
          <a:p>
            <a:r>
              <a:rPr lang="pl-PL" sz="1400" b="1" dirty="0" smtClean="0">
                <a:solidFill>
                  <a:srgbClr val="7F0055"/>
                </a:solidFill>
                <a:latin typeface="Courier New"/>
              </a:rPr>
              <a:t>   </a:t>
            </a:r>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err="1">
                <a:solidFill>
                  <a:srgbClr val="000000"/>
                </a:solidFill>
                <a:latin typeface="Courier New"/>
              </a:rPr>
              <a:t>Sql</a:t>
            </a:r>
            <a:r>
              <a:rPr lang="en-US" sz="1400" b="1" dirty="0">
                <a:solidFill>
                  <a:srgbClr val="000000"/>
                </a:solidFill>
                <a:latin typeface="Courier New"/>
              </a:rPr>
              <a:t>(String table, Column[] columns)</a:t>
            </a: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a:solidFill>
                  <a:srgbClr val="000000"/>
                </a:solidFill>
                <a:latin typeface="Courier New"/>
              </a:rPr>
              <a:t>String </a:t>
            </a:r>
            <a:r>
              <a:rPr lang="pl-PL" sz="1400" b="1" dirty="0" err="1">
                <a:solidFill>
                  <a:srgbClr val="000000"/>
                </a:solidFill>
                <a:latin typeface="Courier New"/>
              </a:rPr>
              <a:t>create</a:t>
            </a:r>
            <a:r>
              <a:rPr lang="pl-PL" sz="1400" b="1" dirty="0">
                <a:solidFill>
                  <a:srgbClr val="000000"/>
                </a:solidFill>
                <a:latin typeface="Courier New"/>
              </a:rPr>
              <a:t>()</a:t>
            </a: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a:solidFill>
                  <a:srgbClr val="000000"/>
                </a:solidFill>
                <a:latin typeface="Courier New"/>
              </a:rPr>
              <a:t>String insert(Object[] </a:t>
            </a:r>
            <a:r>
              <a:rPr lang="pl-PL" sz="1400" b="1" dirty="0" err="1">
                <a:solidFill>
                  <a:srgbClr val="000000"/>
                </a:solidFill>
                <a:latin typeface="Courier New"/>
              </a:rPr>
              <a:t>fields</a:t>
            </a:r>
            <a:r>
              <a:rPr lang="pl-PL" sz="1400" b="1" dirty="0">
                <a:solidFill>
                  <a:srgbClr val="000000"/>
                </a:solidFill>
                <a:latin typeface="Courier New"/>
              </a:rPr>
              <a:t>)</a:t>
            </a:r>
          </a:p>
          <a:p>
            <a:r>
              <a:rPr lang="pl-PL" sz="1400" b="1" dirty="0" smtClean="0">
                <a:solidFill>
                  <a:srgbClr val="7F0055"/>
                </a:solidFill>
                <a:latin typeface="Courier New"/>
              </a:rPr>
              <a:t>   public</a:t>
            </a:r>
            <a:r>
              <a:rPr lang="pl-PL" sz="1400" b="1" dirty="0" smtClean="0">
                <a:solidFill>
                  <a:srgbClr val="000000"/>
                </a:solidFill>
                <a:latin typeface="Courier New"/>
              </a:rPr>
              <a:t> </a:t>
            </a:r>
            <a:r>
              <a:rPr lang="pl-PL" sz="1400" b="1" dirty="0">
                <a:solidFill>
                  <a:srgbClr val="000000"/>
                </a:solidFill>
                <a:latin typeface="Courier New"/>
              </a:rPr>
              <a:t>String </a:t>
            </a:r>
            <a:r>
              <a:rPr lang="pl-PL" sz="1400" b="1" dirty="0" err="1">
                <a:solidFill>
                  <a:srgbClr val="000000"/>
                </a:solidFill>
                <a:latin typeface="Courier New"/>
              </a:rPr>
              <a:t>selectAll</a:t>
            </a:r>
            <a:r>
              <a:rPr lang="pl-PL" sz="1400" b="1" dirty="0">
                <a:solidFill>
                  <a:srgbClr val="000000"/>
                </a:solidFill>
                <a:latin typeface="Courier New"/>
              </a:rPr>
              <a:t>()</a:t>
            </a:r>
          </a:p>
          <a:p>
            <a:r>
              <a:rPr lang="pl-PL" sz="1400" b="1" dirty="0" smtClean="0">
                <a:solidFill>
                  <a:srgbClr val="7F0055"/>
                </a:solidFill>
                <a:latin typeface="Courier New"/>
              </a:rPr>
              <a:t>   </a:t>
            </a:r>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a:solidFill>
                  <a:srgbClr val="000000"/>
                </a:solidFill>
                <a:latin typeface="Courier New"/>
              </a:rPr>
              <a:t>String </a:t>
            </a:r>
            <a:r>
              <a:rPr lang="en-US" sz="1400" b="1" dirty="0" err="1">
                <a:solidFill>
                  <a:srgbClr val="000000"/>
                </a:solidFill>
                <a:latin typeface="Courier New"/>
              </a:rPr>
              <a:t>fieldByKey</a:t>
            </a:r>
            <a:r>
              <a:rPr lang="en-US" sz="1400" b="1" dirty="0" smtClean="0">
                <a:solidFill>
                  <a:srgbClr val="000000"/>
                </a:solidFill>
                <a:latin typeface="Courier New"/>
              </a:rPr>
              <a:t>(</a:t>
            </a:r>
            <a:endParaRPr lang="pl-PL" sz="1400" b="1" dirty="0" smtClean="0">
              <a:solidFill>
                <a:srgbClr val="000000"/>
              </a:solidFill>
              <a:latin typeface="Courier New"/>
            </a:endParaRPr>
          </a:p>
          <a:p>
            <a:r>
              <a:rPr lang="pl-PL" sz="1400" b="1" dirty="0">
                <a:solidFill>
                  <a:srgbClr val="000000"/>
                </a:solidFill>
                <a:latin typeface="Courier New"/>
              </a:rPr>
              <a:t>	</a:t>
            </a:r>
            <a:r>
              <a:rPr lang="en-US" sz="1400" b="1" dirty="0" smtClean="0">
                <a:solidFill>
                  <a:srgbClr val="000000"/>
                </a:solidFill>
                <a:latin typeface="Courier New"/>
              </a:rPr>
              <a:t>String </a:t>
            </a:r>
            <a:r>
              <a:rPr lang="en-US" sz="1400" b="1" dirty="0" err="1">
                <a:solidFill>
                  <a:srgbClr val="000000"/>
                </a:solidFill>
                <a:latin typeface="Courier New"/>
              </a:rPr>
              <a:t>keyColumn</a:t>
            </a:r>
            <a:r>
              <a:rPr lang="en-US" sz="1400" b="1" dirty="0">
                <a:solidFill>
                  <a:srgbClr val="000000"/>
                </a:solidFill>
                <a:latin typeface="Courier New"/>
              </a:rPr>
              <a:t>, String </a:t>
            </a:r>
            <a:r>
              <a:rPr lang="en-US" sz="1400" b="1" dirty="0" err="1">
                <a:solidFill>
                  <a:srgbClr val="000000"/>
                </a:solidFill>
                <a:latin typeface="Courier New"/>
              </a:rPr>
              <a:t>keyValue</a:t>
            </a:r>
            <a:r>
              <a:rPr lang="en-US" sz="1400" b="1" dirty="0">
                <a:solidFill>
                  <a:srgbClr val="000000"/>
                </a:solidFill>
                <a:latin typeface="Courier New"/>
              </a:rPr>
              <a:t>)</a:t>
            </a:r>
          </a:p>
          <a:p>
            <a:r>
              <a:rPr lang="pl-PL" sz="1400" b="1" dirty="0" smtClean="0">
                <a:solidFill>
                  <a:srgbClr val="7F0055"/>
                </a:solidFill>
                <a:latin typeface="Courier New"/>
              </a:rPr>
              <a:t>   </a:t>
            </a:r>
            <a:r>
              <a:rPr lang="pl-PL" sz="1400" b="1" dirty="0" err="1" smtClean="0">
                <a:solidFill>
                  <a:srgbClr val="7F0055"/>
                </a:solidFill>
                <a:latin typeface="Courier New"/>
              </a:rPr>
              <a:t>private</a:t>
            </a:r>
            <a:r>
              <a:rPr lang="pl-PL" sz="1400" b="1" dirty="0" smtClean="0">
                <a:solidFill>
                  <a:srgbClr val="000000"/>
                </a:solidFill>
                <a:latin typeface="Courier New"/>
              </a:rPr>
              <a:t> </a:t>
            </a:r>
            <a:r>
              <a:rPr lang="pl-PL" sz="1400" b="1" dirty="0">
                <a:solidFill>
                  <a:srgbClr val="000000"/>
                </a:solidFill>
                <a:latin typeface="Courier New"/>
              </a:rPr>
              <a:t>String </a:t>
            </a:r>
            <a:r>
              <a:rPr lang="pl-PL" sz="1400" b="1" dirty="0" err="1">
                <a:solidFill>
                  <a:srgbClr val="000000"/>
                </a:solidFill>
                <a:latin typeface="Courier New"/>
              </a:rPr>
              <a:t>ColumnList</a:t>
            </a:r>
            <a:r>
              <a:rPr lang="pl-PL" sz="1400" b="1" dirty="0">
                <a:solidFill>
                  <a:srgbClr val="000000"/>
                </a:solidFill>
                <a:latin typeface="Courier New"/>
              </a:rPr>
              <a:t>(</a:t>
            </a:r>
            <a:r>
              <a:rPr lang="pl-PL" sz="1400" b="1" dirty="0" err="1">
                <a:solidFill>
                  <a:srgbClr val="000000"/>
                </a:solidFill>
                <a:latin typeface="Courier New"/>
              </a:rPr>
              <a:t>Column</a:t>
            </a:r>
            <a:r>
              <a:rPr lang="pl-PL" sz="1400" b="1" dirty="0">
                <a:solidFill>
                  <a:srgbClr val="000000"/>
                </a:solidFill>
                <a:latin typeface="Courier New"/>
              </a:rPr>
              <a:t>[] </a:t>
            </a:r>
            <a:r>
              <a:rPr lang="pl-PL" sz="1400" b="1" dirty="0" err="1">
                <a:solidFill>
                  <a:srgbClr val="000000"/>
                </a:solidFill>
                <a:latin typeface="Courier New"/>
              </a:rPr>
              <a:t>columns</a:t>
            </a:r>
            <a:r>
              <a:rPr lang="pl-PL" sz="1400" b="1" dirty="0">
                <a:solidFill>
                  <a:srgbClr val="000000"/>
                </a:solidFill>
                <a:latin typeface="Courier New"/>
              </a:rPr>
              <a:t>)</a:t>
            </a:r>
          </a:p>
          <a:p>
            <a:r>
              <a:rPr lang="pl-PL" sz="1400" b="1" dirty="0" smtClean="0">
                <a:solidFill>
                  <a:srgbClr val="7F0055"/>
                </a:solidFill>
                <a:latin typeface="Courier New"/>
              </a:rPr>
              <a:t>   </a:t>
            </a:r>
            <a:r>
              <a:rPr lang="en-US" sz="1400" b="1" dirty="0" smtClean="0">
                <a:solidFill>
                  <a:srgbClr val="7F0055"/>
                </a:solidFill>
                <a:latin typeface="Courier New"/>
              </a:rPr>
              <a:t>private</a:t>
            </a:r>
            <a:r>
              <a:rPr lang="en-US" sz="1400" b="1" dirty="0" smtClean="0">
                <a:solidFill>
                  <a:srgbClr val="000000"/>
                </a:solidFill>
                <a:latin typeface="Courier New"/>
              </a:rPr>
              <a:t> </a:t>
            </a:r>
            <a:r>
              <a:rPr lang="en-US" sz="1400" b="1" dirty="0">
                <a:solidFill>
                  <a:srgbClr val="000000"/>
                </a:solidFill>
                <a:latin typeface="Courier New"/>
              </a:rPr>
              <a:t>String </a:t>
            </a:r>
            <a:r>
              <a:rPr lang="en-US" sz="1400" b="1" dirty="0" err="1">
                <a:solidFill>
                  <a:srgbClr val="000000"/>
                </a:solidFill>
                <a:latin typeface="Courier New"/>
              </a:rPr>
              <a:t>valuesList</a:t>
            </a:r>
            <a:r>
              <a:rPr lang="en-US" sz="1400" b="1" dirty="0" smtClean="0">
                <a:solidFill>
                  <a:srgbClr val="000000"/>
                </a:solidFill>
                <a:latin typeface="Courier New"/>
              </a:rPr>
              <a:t>(</a:t>
            </a:r>
            <a:endParaRPr lang="pl-PL" sz="1400" b="1" dirty="0" smtClean="0">
              <a:solidFill>
                <a:srgbClr val="000000"/>
              </a:solidFill>
              <a:latin typeface="Courier New"/>
            </a:endParaRPr>
          </a:p>
          <a:p>
            <a:r>
              <a:rPr lang="pl-PL" sz="1400" b="1" dirty="0" smtClean="0">
                <a:solidFill>
                  <a:srgbClr val="000000"/>
                </a:solidFill>
                <a:latin typeface="Courier New"/>
              </a:rPr>
              <a:t>	</a:t>
            </a:r>
            <a:r>
              <a:rPr lang="en-US" sz="1400" b="1" dirty="0" smtClean="0">
                <a:solidFill>
                  <a:srgbClr val="000000"/>
                </a:solidFill>
                <a:latin typeface="Courier New"/>
              </a:rPr>
              <a:t>Object</a:t>
            </a:r>
            <a:r>
              <a:rPr lang="en-US" sz="1400" b="1" dirty="0">
                <a:solidFill>
                  <a:srgbClr val="000000"/>
                </a:solidFill>
                <a:latin typeface="Courier New"/>
              </a:rPr>
              <a:t>[] fields, </a:t>
            </a:r>
            <a:r>
              <a:rPr lang="en-US" sz="1400" b="1" dirty="0">
                <a:solidFill>
                  <a:srgbClr val="7F0055"/>
                </a:solidFill>
                <a:latin typeface="Courier New"/>
              </a:rPr>
              <a:t>final</a:t>
            </a:r>
            <a:r>
              <a:rPr lang="en-US" sz="1400" b="1" dirty="0">
                <a:solidFill>
                  <a:srgbClr val="000000"/>
                </a:solidFill>
                <a:latin typeface="Courier New"/>
              </a:rPr>
              <a:t> Column[] columns)</a:t>
            </a:r>
          </a:p>
          <a:p>
            <a:r>
              <a:rPr lang="pl-PL" sz="1400" b="1" dirty="0">
                <a:solidFill>
                  <a:srgbClr val="000000"/>
                </a:solidFill>
                <a:latin typeface="Courier New"/>
              </a:rPr>
              <a:t>}</a:t>
            </a:r>
            <a:endParaRPr lang="pl-PL" sz="1400" b="1" dirty="0">
              <a:solidFill>
                <a:srgbClr val="3F7F5F"/>
              </a:solidFill>
              <a:latin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467544" y="1124744"/>
            <a:ext cx="8280920" cy="5329584"/>
          </a:xfrm>
          <a:prstGeom prst="roundRect">
            <a:avLst>
              <a:gd name="adj" fmla="val 2545"/>
            </a:avLst>
          </a:prstGeom>
          <a:solidFill>
            <a:schemeClr val="bg1">
              <a:lumMod val="85000"/>
            </a:schemeClr>
          </a:solidFill>
          <a:ln>
            <a:solidFill>
              <a:schemeClr val="bg1">
                <a:lumMod val="50000"/>
              </a:schemeClr>
            </a:solidFill>
            <a:prstDash val="sysDash"/>
          </a:ln>
          <a:effectLst/>
        </p:spPr>
        <p:style>
          <a:lnRef idx="1">
            <a:schemeClr val="dk1"/>
          </a:lnRef>
          <a:fillRef idx="2">
            <a:schemeClr val="dk1"/>
          </a:fillRef>
          <a:effectRef idx="1">
            <a:schemeClr val="dk1"/>
          </a:effectRef>
          <a:fontRef idx="minor">
            <a:schemeClr val="dk1"/>
          </a:fontRef>
        </p:style>
        <p:txBody>
          <a:bodyPr rtlCol="0" anchor="ctr"/>
          <a:lstStyle/>
          <a:p>
            <a:r>
              <a:rPr lang="pl-PL" sz="1100" b="1" dirty="0" err="1">
                <a:solidFill>
                  <a:srgbClr val="7F0055"/>
                </a:solidFill>
                <a:latin typeface="Courier New"/>
              </a:rPr>
              <a:t>abstract</a:t>
            </a:r>
            <a:r>
              <a:rPr lang="pl-PL" sz="1100" b="1" dirty="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a:t>
            </a:r>
            <a:r>
              <a:rPr lang="pl-PL" sz="1100" b="1" dirty="0" err="1">
                <a:solidFill>
                  <a:srgbClr val="7F0055"/>
                </a:solidFill>
                <a:latin typeface="Courier New"/>
              </a:rPr>
              <a:t>class</a:t>
            </a:r>
            <a:r>
              <a:rPr lang="pl-PL" sz="1100" b="1" dirty="0">
                <a:solidFill>
                  <a:srgbClr val="000000"/>
                </a:solidFill>
                <a:latin typeface="Courier New"/>
              </a:rPr>
              <a:t> </a:t>
            </a:r>
            <a:r>
              <a:rPr lang="pl-PL" sz="1100" b="1" dirty="0" err="1">
                <a:solidFill>
                  <a:srgbClr val="000000"/>
                </a:solidFill>
                <a:latin typeface="Courier New"/>
              </a:rPr>
              <a:t>Sql</a:t>
            </a:r>
            <a:r>
              <a:rPr lang="pl-PL" sz="1100" b="1" dirty="0">
                <a:solidFill>
                  <a:srgbClr val="000000"/>
                </a:solidFill>
                <a:latin typeface="Courier New"/>
              </a:rPr>
              <a:t> {</a:t>
            </a:r>
          </a:p>
          <a:p>
            <a:r>
              <a:rPr lang="pl-PL" sz="1100" b="1" dirty="0" smtClean="0">
                <a:solidFill>
                  <a:srgbClr val="7F0055"/>
                </a:solidFill>
                <a:latin typeface="Courier New"/>
              </a:rPr>
              <a:t>   </a:t>
            </a:r>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(String table, Column[] columns)</a:t>
            </a:r>
          </a:p>
          <a:p>
            <a:r>
              <a:rPr lang="pl-PL" sz="1100" b="1" dirty="0" smtClean="0">
                <a:solidFill>
                  <a:srgbClr val="7F0055"/>
                </a:solidFill>
                <a:latin typeface="Courier New"/>
              </a:rPr>
              <a:t>   </a:t>
            </a:r>
            <a:r>
              <a:rPr lang="pl-PL" sz="1100" b="1" dirty="0" err="1" smtClean="0">
                <a:solidFill>
                  <a:srgbClr val="7F0055"/>
                </a:solidFill>
                <a:latin typeface="Courier New"/>
              </a:rPr>
              <a:t>abstract</a:t>
            </a:r>
            <a:r>
              <a:rPr lang="pl-PL" sz="1100" b="1" dirty="0" smtClean="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p>
          <a:p>
            <a:endParaRPr lang="pl-PL" sz="1100" b="1" dirty="0">
              <a:latin typeface="Courier New"/>
            </a:endParaRPr>
          </a:p>
          <a:p>
            <a:r>
              <a:rPr lang="en-US" sz="1100" b="1" dirty="0">
                <a:solidFill>
                  <a:srgbClr val="7F0055"/>
                </a:solidFill>
                <a:latin typeface="Courier New"/>
              </a:rPr>
              <a:t>public</a:t>
            </a:r>
            <a:r>
              <a:rPr lang="en-US" sz="1100" b="1" dirty="0">
                <a:solidFill>
                  <a:srgbClr val="000000"/>
                </a:solidFill>
                <a:latin typeface="Courier New"/>
              </a:rPr>
              <a:t> </a:t>
            </a:r>
            <a:r>
              <a:rPr lang="en-US" sz="1100" b="1" dirty="0">
                <a:solidFill>
                  <a:srgbClr val="7F0055"/>
                </a:solidFill>
                <a:latin typeface="Courier New"/>
              </a:rPr>
              <a:t>class</a:t>
            </a:r>
            <a:r>
              <a:rPr lang="en-US" sz="1100" b="1" dirty="0">
                <a:solidFill>
                  <a:srgbClr val="000000"/>
                </a:solidFill>
                <a:latin typeface="Courier New"/>
              </a:rPr>
              <a:t> </a:t>
            </a:r>
            <a:r>
              <a:rPr lang="en-US" sz="1100" b="1" dirty="0" err="1">
                <a:solidFill>
                  <a:srgbClr val="000000"/>
                </a:solidFill>
                <a:latin typeface="Courier New"/>
              </a:rPr>
              <a:t>CreateSql</a:t>
            </a:r>
            <a:r>
              <a:rPr lang="en-US" sz="1100" b="1" dirty="0">
                <a:solidFill>
                  <a:srgbClr val="000000"/>
                </a:solidFill>
                <a:latin typeface="Courier New"/>
              </a:rPr>
              <a:t> </a:t>
            </a:r>
            <a:r>
              <a:rPr lang="en-US" sz="1100" b="1" dirty="0">
                <a:solidFill>
                  <a:srgbClr val="7F0055"/>
                </a:solidFill>
                <a:latin typeface="Courier New"/>
              </a:rPr>
              <a:t>extends</a:t>
            </a:r>
            <a:r>
              <a:rPr lang="en-US" sz="1100" b="1" dirty="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 {</a:t>
            </a:r>
          </a:p>
          <a:p>
            <a:r>
              <a:rPr lang="pl-PL" sz="1100" b="1" dirty="0" smtClean="0">
                <a:solidFill>
                  <a:srgbClr val="7F0055"/>
                </a:solidFill>
                <a:latin typeface="Courier New"/>
              </a:rPr>
              <a:t>   </a:t>
            </a:r>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err="1">
                <a:solidFill>
                  <a:srgbClr val="000000"/>
                </a:solidFill>
                <a:latin typeface="Courier New"/>
              </a:rPr>
              <a:t>CreateSql</a:t>
            </a:r>
            <a:r>
              <a:rPr lang="en-US" sz="1100" b="1" dirty="0">
                <a:solidFill>
                  <a:srgbClr val="000000"/>
                </a:solidFill>
                <a:latin typeface="Courier New"/>
              </a:rPr>
              <a:t>(String table, Column[] columns)</a:t>
            </a:r>
          </a:p>
          <a:p>
            <a:r>
              <a:rPr lang="pl-PL" sz="1100" b="1" dirty="0" smtClean="0">
                <a:solidFill>
                  <a:srgbClr val="646464"/>
                </a:solidFill>
                <a:latin typeface="Courier New"/>
              </a:rPr>
              <a:t>   @</a:t>
            </a:r>
            <a:r>
              <a:rPr lang="pl-PL" sz="1100" b="1" dirty="0" err="1" smtClean="0">
                <a:solidFill>
                  <a:srgbClr val="000000"/>
                </a:solidFill>
                <a:latin typeface="Courier New"/>
              </a:rPr>
              <a:t>Override</a:t>
            </a:r>
            <a:r>
              <a:rPr lang="pl-PL" sz="1100" b="1" dirty="0" smtClean="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p>
          <a:p>
            <a:endParaRPr lang="pl-PL" sz="1100" b="1" dirty="0">
              <a:latin typeface="Courier New"/>
            </a:endParaRPr>
          </a:p>
          <a:p>
            <a:r>
              <a:rPr lang="en-US" sz="1100" b="1" dirty="0">
                <a:solidFill>
                  <a:srgbClr val="7F0055"/>
                </a:solidFill>
                <a:latin typeface="Courier New"/>
              </a:rPr>
              <a:t>public</a:t>
            </a:r>
            <a:r>
              <a:rPr lang="en-US" sz="1100" b="1" dirty="0">
                <a:solidFill>
                  <a:srgbClr val="000000"/>
                </a:solidFill>
                <a:latin typeface="Courier New"/>
              </a:rPr>
              <a:t> </a:t>
            </a:r>
            <a:r>
              <a:rPr lang="en-US" sz="1100" b="1" dirty="0">
                <a:solidFill>
                  <a:srgbClr val="7F0055"/>
                </a:solidFill>
                <a:latin typeface="Courier New"/>
              </a:rPr>
              <a:t>class</a:t>
            </a:r>
            <a:r>
              <a:rPr lang="en-US" sz="1100" b="1" dirty="0">
                <a:solidFill>
                  <a:srgbClr val="000000"/>
                </a:solidFill>
                <a:latin typeface="Courier New"/>
              </a:rPr>
              <a:t> </a:t>
            </a:r>
            <a:r>
              <a:rPr lang="en-US" sz="1100" b="1" dirty="0" err="1">
                <a:solidFill>
                  <a:srgbClr val="000000"/>
                </a:solidFill>
                <a:latin typeface="Courier New"/>
              </a:rPr>
              <a:t>SelectSql</a:t>
            </a:r>
            <a:r>
              <a:rPr lang="en-US" sz="1100" b="1" dirty="0">
                <a:solidFill>
                  <a:srgbClr val="000000"/>
                </a:solidFill>
                <a:latin typeface="Courier New"/>
              </a:rPr>
              <a:t> </a:t>
            </a:r>
            <a:r>
              <a:rPr lang="en-US" sz="1100" b="1" dirty="0">
                <a:solidFill>
                  <a:srgbClr val="7F0055"/>
                </a:solidFill>
                <a:latin typeface="Courier New"/>
              </a:rPr>
              <a:t>extends</a:t>
            </a:r>
            <a:r>
              <a:rPr lang="en-US" sz="1100" b="1" dirty="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 {</a:t>
            </a:r>
          </a:p>
          <a:p>
            <a:r>
              <a:rPr lang="pl-PL" sz="1100" b="1" dirty="0" smtClean="0">
                <a:solidFill>
                  <a:srgbClr val="7F0055"/>
                </a:solidFill>
                <a:latin typeface="Courier New"/>
              </a:rPr>
              <a:t>   </a:t>
            </a:r>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err="1">
                <a:solidFill>
                  <a:srgbClr val="000000"/>
                </a:solidFill>
                <a:latin typeface="Courier New"/>
              </a:rPr>
              <a:t>SelectSql</a:t>
            </a:r>
            <a:r>
              <a:rPr lang="en-US" sz="1100" b="1" dirty="0">
                <a:solidFill>
                  <a:srgbClr val="000000"/>
                </a:solidFill>
                <a:latin typeface="Courier New"/>
              </a:rPr>
              <a:t>(String table, Column[] columns)</a:t>
            </a:r>
          </a:p>
          <a:p>
            <a:r>
              <a:rPr lang="pl-PL" sz="1100" b="1" dirty="0" smtClean="0">
                <a:solidFill>
                  <a:srgbClr val="646464"/>
                </a:solidFill>
                <a:latin typeface="Courier New"/>
              </a:rPr>
              <a:t>   @</a:t>
            </a:r>
            <a:r>
              <a:rPr lang="pl-PL" sz="1100" b="1" dirty="0" err="1">
                <a:solidFill>
                  <a:srgbClr val="000000"/>
                </a:solidFill>
                <a:latin typeface="Courier New"/>
              </a:rPr>
              <a:t>Override</a:t>
            </a:r>
            <a:r>
              <a:rPr lang="pl-PL" sz="1100" b="1" dirty="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p>
          <a:p>
            <a:endParaRPr lang="pl-PL" sz="1100" b="1" dirty="0">
              <a:latin typeface="Courier New"/>
            </a:endParaRPr>
          </a:p>
          <a:p>
            <a:r>
              <a:rPr lang="en-US" sz="1100" b="1" dirty="0">
                <a:solidFill>
                  <a:srgbClr val="7F0055"/>
                </a:solidFill>
                <a:latin typeface="Courier New"/>
              </a:rPr>
              <a:t>public</a:t>
            </a:r>
            <a:r>
              <a:rPr lang="en-US" sz="1100" b="1" dirty="0">
                <a:solidFill>
                  <a:srgbClr val="000000"/>
                </a:solidFill>
                <a:latin typeface="Courier New"/>
              </a:rPr>
              <a:t> </a:t>
            </a:r>
            <a:r>
              <a:rPr lang="en-US" sz="1100" b="1" dirty="0">
                <a:solidFill>
                  <a:srgbClr val="7F0055"/>
                </a:solidFill>
                <a:latin typeface="Courier New"/>
              </a:rPr>
              <a:t>class</a:t>
            </a:r>
            <a:r>
              <a:rPr lang="en-US" sz="1100" b="1" dirty="0">
                <a:solidFill>
                  <a:srgbClr val="000000"/>
                </a:solidFill>
                <a:latin typeface="Courier New"/>
              </a:rPr>
              <a:t> </a:t>
            </a:r>
            <a:r>
              <a:rPr lang="en-US" sz="1100" b="1" dirty="0" err="1">
                <a:solidFill>
                  <a:srgbClr val="000000"/>
                </a:solidFill>
                <a:latin typeface="Courier New"/>
              </a:rPr>
              <a:t>InsertSql</a:t>
            </a:r>
            <a:r>
              <a:rPr lang="en-US" sz="1100" b="1" dirty="0">
                <a:solidFill>
                  <a:srgbClr val="000000"/>
                </a:solidFill>
                <a:latin typeface="Courier New"/>
              </a:rPr>
              <a:t> </a:t>
            </a:r>
            <a:r>
              <a:rPr lang="en-US" sz="1100" b="1" dirty="0">
                <a:solidFill>
                  <a:srgbClr val="7F0055"/>
                </a:solidFill>
                <a:latin typeface="Courier New"/>
              </a:rPr>
              <a:t>extends</a:t>
            </a:r>
            <a:r>
              <a:rPr lang="en-US" sz="1100" b="1" dirty="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 {</a:t>
            </a:r>
          </a:p>
          <a:p>
            <a:r>
              <a:rPr lang="pl-PL" sz="1100" b="1" dirty="0" smtClean="0">
                <a:solidFill>
                  <a:srgbClr val="7F0055"/>
                </a:solidFill>
                <a:latin typeface="Courier New"/>
              </a:rPr>
              <a:t>   </a:t>
            </a:r>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err="1">
                <a:solidFill>
                  <a:srgbClr val="000000"/>
                </a:solidFill>
                <a:latin typeface="Courier New"/>
              </a:rPr>
              <a:t>InsertSql</a:t>
            </a:r>
            <a:r>
              <a:rPr lang="en-US" sz="1100" b="1" dirty="0">
                <a:solidFill>
                  <a:srgbClr val="000000"/>
                </a:solidFill>
                <a:latin typeface="Courier New"/>
              </a:rPr>
              <a:t>(String table, Column[] columns)</a:t>
            </a:r>
          </a:p>
          <a:p>
            <a:r>
              <a:rPr lang="pl-PL" sz="1100" b="1" dirty="0" smtClean="0">
                <a:solidFill>
                  <a:srgbClr val="646464"/>
                </a:solidFill>
                <a:latin typeface="Courier New"/>
              </a:rPr>
              <a:t>   @</a:t>
            </a:r>
            <a:r>
              <a:rPr lang="pl-PL" sz="1100" b="1" dirty="0" err="1">
                <a:solidFill>
                  <a:srgbClr val="000000"/>
                </a:solidFill>
                <a:latin typeface="Courier New"/>
              </a:rPr>
              <a:t>Override</a:t>
            </a:r>
            <a:r>
              <a:rPr lang="pl-PL" sz="1100" b="1" dirty="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smtClean="0">
                <a:solidFill>
                  <a:srgbClr val="7F0055"/>
                </a:solidFill>
                <a:latin typeface="Courier New"/>
              </a:rPr>
              <a:t>   </a:t>
            </a:r>
            <a:r>
              <a:rPr lang="en-US" sz="1100" b="1" dirty="0" smtClean="0">
                <a:solidFill>
                  <a:srgbClr val="7F0055"/>
                </a:solidFill>
                <a:latin typeface="Courier New"/>
              </a:rPr>
              <a:t>private</a:t>
            </a:r>
            <a:r>
              <a:rPr lang="en-US" sz="1100" b="1" dirty="0" smtClean="0">
                <a:solidFill>
                  <a:srgbClr val="000000"/>
                </a:solidFill>
                <a:latin typeface="Courier New"/>
              </a:rPr>
              <a:t> </a:t>
            </a:r>
            <a:r>
              <a:rPr lang="en-US" sz="1100" b="1" dirty="0">
                <a:solidFill>
                  <a:srgbClr val="000000"/>
                </a:solidFill>
                <a:latin typeface="Courier New"/>
              </a:rPr>
              <a:t>String </a:t>
            </a:r>
            <a:r>
              <a:rPr lang="en-US" sz="1100" b="1" dirty="0" err="1" smtClean="0">
                <a:solidFill>
                  <a:srgbClr val="000000"/>
                </a:solidFill>
                <a:latin typeface="Courier New"/>
              </a:rPr>
              <a:t>valuesList</a:t>
            </a:r>
            <a:r>
              <a:rPr lang="en-US" sz="1100" b="1" dirty="0" smtClean="0">
                <a:solidFill>
                  <a:srgbClr val="000000"/>
                </a:solidFill>
                <a:latin typeface="Courier New"/>
              </a:rPr>
              <a:t>(Object</a:t>
            </a:r>
            <a:r>
              <a:rPr lang="en-US" sz="1100" b="1" dirty="0">
                <a:solidFill>
                  <a:srgbClr val="000000"/>
                </a:solidFill>
                <a:latin typeface="Courier New"/>
              </a:rPr>
              <a:t>[] fields, </a:t>
            </a:r>
            <a:r>
              <a:rPr lang="en-US" sz="1100" b="1" dirty="0">
                <a:solidFill>
                  <a:srgbClr val="7F0055"/>
                </a:solidFill>
                <a:latin typeface="Courier New"/>
              </a:rPr>
              <a:t>final</a:t>
            </a:r>
            <a:r>
              <a:rPr lang="en-US" sz="1100" b="1" dirty="0">
                <a:solidFill>
                  <a:srgbClr val="000000"/>
                </a:solidFill>
                <a:latin typeface="Courier New"/>
              </a:rPr>
              <a:t> Column[] columns)</a:t>
            </a:r>
          </a:p>
          <a:p>
            <a:r>
              <a:rPr lang="pl-PL" sz="1100" b="1" dirty="0">
                <a:solidFill>
                  <a:srgbClr val="000000"/>
                </a:solidFill>
                <a:latin typeface="Courier New"/>
              </a:rPr>
              <a:t>}</a:t>
            </a:r>
          </a:p>
          <a:p>
            <a:endParaRPr lang="pl-PL" sz="1100" b="1" dirty="0">
              <a:latin typeface="Courier New"/>
            </a:endParaRPr>
          </a:p>
          <a:p>
            <a:r>
              <a:rPr lang="en-US" sz="1100" b="1" dirty="0">
                <a:solidFill>
                  <a:srgbClr val="7F0055"/>
                </a:solidFill>
                <a:latin typeface="Courier New"/>
              </a:rPr>
              <a:t>public</a:t>
            </a:r>
            <a:r>
              <a:rPr lang="en-US" sz="1100" b="1" dirty="0">
                <a:solidFill>
                  <a:srgbClr val="000000"/>
                </a:solidFill>
                <a:latin typeface="Courier New"/>
              </a:rPr>
              <a:t> </a:t>
            </a:r>
            <a:r>
              <a:rPr lang="en-US" sz="1100" b="1" dirty="0">
                <a:solidFill>
                  <a:srgbClr val="7F0055"/>
                </a:solidFill>
                <a:latin typeface="Courier New"/>
              </a:rPr>
              <a:t>class</a:t>
            </a:r>
            <a:r>
              <a:rPr lang="en-US" sz="1100" b="1" dirty="0">
                <a:solidFill>
                  <a:srgbClr val="000000"/>
                </a:solidFill>
                <a:latin typeface="Courier New"/>
              </a:rPr>
              <a:t> </a:t>
            </a:r>
            <a:r>
              <a:rPr lang="en-US" sz="1100" b="1" dirty="0" err="1">
                <a:solidFill>
                  <a:srgbClr val="000000"/>
                </a:solidFill>
                <a:latin typeface="Courier New"/>
              </a:rPr>
              <a:t>FindKeyBySql</a:t>
            </a:r>
            <a:r>
              <a:rPr lang="en-US" sz="1100" b="1" dirty="0">
                <a:solidFill>
                  <a:srgbClr val="000000"/>
                </a:solidFill>
                <a:latin typeface="Courier New"/>
              </a:rPr>
              <a:t> </a:t>
            </a:r>
            <a:r>
              <a:rPr lang="en-US" sz="1100" b="1" dirty="0">
                <a:solidFill>
                  <a:srgbClr val="7F0055"/>
                </a:solidFill>
                <a:latin typeface="Courier New"/>
              </a:rPr>
              <a:t>extends</a:t>
            </a:r>
            <a:r>
              <a:rPr lang="en-US" sz="1100" b="1" dirty="0">
                <a:solidFill>
                  <a:srgbClr val="000000"/>
                </a:solidFill>
                <a:latin typeface="Courier New"/>
              </a:rPr>
              <a:t> </a:t>
            </a:r>
            <a:r>
              <a:rPr lang="en-US" sz="1100" b="1" dirty="0" err="1">
                <a:solidFill>
                  <a:srgbClr val="000000"/>
                </a:solidFill>
                <a:latin typeface="Courier New"/>
              </a:rPr>
              <a:t>Sql</a:t>
            </a:r>
            <a:r>
              <a:rPr lang="en-US" sz="1100" b="1" dirty="0">
                <a:solidFill>
                  <a:srgbClr val="000000"/>
                </a:solidFill>
                <a:latin typeface="Courier New"/>
              </a:rPr>
              <a:t> {</a:t>
            </a:r>
          </a:p>
          <a:p>
            <a:r>
              <a:rPr lang="pl-PL" sz="1100" b="1" dirty="0" smtClean="0">
                <a:solidFill>
                  <a:srgbClr val="7F0055"/>
                </a:solidFill>
                <a:latin typeface="Courier New"/>
              </a:rPr>
              <a:t>   public</a:t>
            </a:r>
            <a:r>
              <a:rPr lang="pl-PL" sz="1100" b="1" dirty="0" smtClean="0">
                <a:solidFill>
                  <a:srgbClr val="000000"/>
                </a:solidFill>
                <a:latin typeface="Courier New"/>
              </a:rPr>
              <a:t> </a:t>
            </a:r>
            <a:r>
              <a:rPr lang="pl-PL" sz="1100" b="1" dirty="0" err="1" smtClean="0">
                <a:solidFill>
                  <a:srgbClr val="000000"/>
                </a:solidFill>
                <a:latin typeface="Courier New"/>
              </a:rPr>
              <a:t>FindKeyBySql</a:t>
            </a:r>
            <a:r>
              <a:rPr lang="pl-PL" sz="1100" b="1" dirty="0" smtClean="0">
                <a:solidFill>
                  <a:srgbClr val="000000"/>
                </a:solidFill>
                <a:latin typeface="Courier New"/>
              </a:rPr>
              <a:t>(String </a:t>
            </a:r>
            <a:r>
              <a:rPr lang="pl-PL" sz="1100" b="1" dirty="0" err="1">
                <a:solidFill>
                  <a:srgbClr val="000000"/>
                </a:solidFill>
                <a:latin typeface="Courier New"/>
              </a:rPr>
              <a:t>table</a:t>
            </a:r>
            <a:r>
              <a:rPr lang="pl-PL" sz="1100" b="1" dirty="0">
                <a:solidFill>
                  <a:srgbClr val="000000"/>
                </a:solidFill>
                <a:latin typeface="Courier New"/>
              </a:rPr>
              <a:t>, </a:t>
            </a:r>
            <a:r>
              <a:rPr lang="pl-PL" sz="1100" b="1" dirty="0" err="1">
                <a:solidFill>
                  <a:srgbClr val="000000"/>
                </a:solidFill>
                <a:latin typeface="Courier New"/>
              </a:rPr>
              <a:t>Column</a:t>
            </a:r>
            <a:r>
              <a:rPr lang="pl-PL" sz="1100" b="1" dirty="0">
                <a:solidFill>
                  <a:srgbClr val="000000"/>
                </a:solidFill>
                <a:latin typeface="Courier New"/>
              </a:rPr>
              <a:t>[] </a:t>
            </a:r>
            <a:r>
              <a:rPr lang="pl-PL" sz="1100" b="1" dirty="0" err="1" smtClean="0">
                <a:solidFill>
                  <a:srgbClr val="000000"/>
                </a:solidFill>
                <a:latin typeface="Courier New"/>
              </a:rPr>
              <a:t>columns</a:t>
            </a:r>
            <a:r>
              <a:rPr lang="pl-PL" sz="1100" b="1" dirty="0" smtClean="0">
                <a:solidFill>
                  <a:srgbClr val="000000"/>
                </a:solidFill>
                <a:latin typeface="Courier New"/>
              </a:rPr>
              <a:t>, String </a:t>
            </a:r>
            <a:r>
              <a:rPr lang="pl-PL" sz="1100" b="1" dirty="0" err="1">
                <a:solidFill>
                  <a:srgbClr val="000000"/>
                </a:solidFill>
                <a:latin typeface="Courier New"/>
              </a:rPr>
              <a:t>keyColumn</a:t>
            </a:r>
            <a:r>
              <a:rPr lang="pl-PL" sz="1100" b="1" dirty="0">
                <a:solidFill>
                  <a:srgbClr val="000000"/>
                </a:solidFill>
                <a:latin typeface="Courier New"/>
              </a:rPr>
              <a:t>, String </a:t>
            </a:r>
            <a:r>
              <a:rPr lang="pl-PL" sz="1100" b="1" dirty="0" err="1">
                <a:solidFill>
                  <a:srgbClr val="000000"/>
                </a:solidFill>
                <a:latin typeface="Courier New"/>
              </a:rPr>
              <a:t>keyValue</a:t>
            </a:r>
            <a:r>
              <a:rPr lang="pl-PL" sz="1100" b="1" dirty="0">
                <a:solidFill>
                  <a:srgbClr val="000000"/>
                </a:solidFill>
                <a:latin typeface="Courier New"/>
              </a:rPr>
              <a:t>)</a:t>
            </a:r>
          </a:p>
          <a:p>
            <a:r>
              <a:rPr lang="pl-PL" sz="1100" b="1" dirty="0" smtClean="0">
                <a:solidFill>
                  <a:srgbClr val="646464"/>
                </a:solidFill>
                <a:latin typeface="Courier New"/>
              </a:rPr>
              <a:t>   @</a:t>
            </a:r>
            <a:r>
              <a:rPr lang="pl-PL" sz="1100" b="1" dirty="0" err="1">
                <a:solidFill>
                  <a:srgbClr val="000000"/>
                </a:solidFill>
                <a:latin typeface="Courier New"/>
              </a:rPr>
              <a:t>Override</a:t>
            </a:r>
            <a:r>
              <a:rPr lang="pl-PL" sz="1100" b="1" dirty="0">
                <a:solidFill>
                  <a:srgbClr val="000000"/>
                </a:solidFill>
                <a:latin typeface="Courier New"/>
              </a:rPr>
              <a:t> </a:t>
            </a:r>
            <a:r>
              <a:rPr lang="pl-PL" sz="1100" b="1" dirty="0">
                <a:solidFill>
                  <a:srgbClr val="7F0055"/>
                </a:solidFill>
                <a:latin typeface="Courier New"/>
              </a:rPr>
              <a:t>public</a:t>
            </a:r>
            <a:r>
              <a:rPr lang="pl-PL" sz="1100" b="1" dirty="0">
                <a:solidFill>
                  <a:srgbClr val="000000"/>
                </a:solidFill>
                <a:latin typeface="Courier New"/>
              </a:rPr>
              <a:t> 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p>
          <a:p>
            <a:endParaRPr lang="pl-PL" sz="1100" b="1" dirty="0">
              <a:latin typeface="Courier New"/>
            </a:endParaRPr>
          </a:p>
          <a:p>
            <a:r>
              <a:rPr lang="pl-PL" sz="1100" b="1" dirty="0">
                <a:solidFill>
                  <a:srgbClr val="7F0055"/>
                </a:solidFill>
                <a:latin typeface="Courier New"/>
              </a:rPr>
              <a:t>public</a:t>
            </a:r>
            <a:r>
              <a:rPr lang="pl-PL" sz="1100" b="1" dirty="0">
                <a:solidFill>
                  <a:srgbClr val="000000"/>
                </a:solidFill>
                <a:latin typeface="Courier New"/>
              </a:rPr>
              <a:t> </a:t>
            </a:r>
            <a:r>
              <a:rPr lang="pl-PL" sz="1100" b="1" dirty="0" err="1">
                <a:solidFill>
                  <a:srgbClr val="7F0055"/>
                </a:solidFill>
                <a:latin typeface="Courier New"/>
              </a:rPr>
              <a:t>class</a:t>
            </a:r>
            <a:r>
              <a:rPr lang="pl-PL" sz="1100" b="1" dirty="0">
                <a:solidFill>
                  <a:srgbClr val="000000"/>
                </a:solidFill>
                <a:latin typeface="Courier New"/>
              </a:rPr>
              <a:t> </a:t>
            </a:r>
            <a:r>
              <a:rPr lang="pl-PL" sz="1100" b="1" dirty="0" err="1">
                <a:solidFill>
                  <a:srgbClr val="000000"/>
                </a:solidFill>
                <a:latin typeface="Courier New"/>
              </a:rPr>
              <a:t>ColumnList</a:t>
            </a:r>
            <a:r>
              <a:rPr lang="pl-PL" sz="1100" b="1" dirty="0">
                <a:solidFill>
                  <a:srgbClr val="000000"/>
                </a:solidFill>
                <a:latin typeface="Courier New"/>
              </a:rPr>
              <a:t> {</a:t>
            </a:r>
          </a:p>
          <a:p>
            <a:r>
              <a:rPr lang="pl-PL" sz="1100" b="1" dirty="0" smtClean="0">
                <a:solidFill>
                  <a:srgbClr val="7F0055"/>
                </a:solidFill>
                <a:latin typeface="Courier New"/>
              </a:rPr>
              <a:t>   public</a:t>
            </a:r>
            <a:r>
              <a:rPr lang="pl-PL" sz="1100" b="1" dirty="0" smtClean="0">
                <a:solidFill>
                  <a:srgbClr val="000000"/>
                </a:solidFill>
                <a:latin typeface="Courier New"/>
              </a:rPr>
              <a:t> </a:t>
            </a:r>
            <a:r>
              <a:rPr lang="pl-PL" sz="1100" b="1" dirty="0" err="1">
                <a:solidFill>
                  <a:srgbClr val="000000"/>
                </a:solidFill>
                <a:latin typeface="Courier New"/>
              </a:rPr>
              <a:t>ColumnList</a:t>
            </a:r>
            <a:r>
              <a:rPr lang="pl-PL" sz="1100" b="1" dirty="0">
                <a:solidFill>
                  <a:srgbClr val="000000"/>
                </a:solidFill>
                <a:latin typeface="Courier New"/>
              </a:rPr>
              <a:t>(</a:t>
            </a:r>
            <a:r>
              <a:rPr lang="pl-PL" sz="1100" b="1" dirty="0" err="1">
                <a:solidFill>
                  <a:srgbClr val="000000"/>
                </a:solidFill>
                <a:latin typeface="Courier New"/>
              </a:rPr>
              <a:t>Column</a:t>
            </a:r>
            <a:r>
              <a:rPr lang="pl-PL" sz="1100" b="1" dirty="0">
                <a:solidFill>
                  <a:srgbClr val="000000"/>
                </a:solidFill>
                <a:latin typeface="Courier New"/>
              </a:rPr>
              <a:t>[] </a:t>
            </a:r>
            <a:r>
              <a:rPr lang="pl-PL" sz="1100" b="1" dirty="0" err="1">
                <a:solidFill>
                  <a:srgbClr val="000000"/>
                </a:solidFill>
                <a:latin typeface="Courier New"/>
              </a:rPr>
              <a:t>columns</a:t>
            </a:r>
            <a:r>
              <a:rPr lang="pl-PL" sz="1100" b="1" dirty="0">
                <a:solidFill>
                  <a:srgbClr val="000000"/>
                </a:solidFill>
                <a:latin typeface="Courier New"/>
              </a:rPr>
              <a:t>)</a:t>
            </a:r>
          </a:p>
          <a:p>
            <a:r>
              <a:rPr lang="pl-PL" sz="1100" b="1" dirty="0" smtClean="0">
                <a:solidFill>
                  <a:srgbClr val="7F0055"/>
                </a:solidFill>
                <a:latin typeface="Courier New"/>
              </a:rPr>
              <a:t>   public</a:t>
            </a:r>
            <a:r>
              <a:rPr lang="pl-PL" sz="1100" b="1" dirty="0" smtClean="0">
                <a:solidFill>
                  <a:srgbClr val="000000"/>
                </a:solidFill>
                <a:latin typeface="Courier New"/>
              </a:rPr>
              <a:t> </a:t>
            </a:r>
            <a:r>
              <a:rPr lang="pl-PL" sz="1100" b="1" dirty="0">
                <a:solidFill>
                  <a:srgbClr val="000000"/>
                </a:solidFill>
                <a:latin typeface="Courier New"/>
              </a:rPr>
              <a:t>String </a:t>
            </a:r>
            <a:r>
              <a:rPr lang="pl-PL" sz="1100" b="1" dirty="0" err="1">
                <a:solidFill>
                  <a:srgbClr val="000000"/>
                </a:solidFill>
                <a:latin typeface="Courier New"/>
              </a:rPr>
              <a:t>generate</a:t>
            </a:r>
            <a:r>
              <a:rPr lang="pl-PL" sz="1100" b="1" dirty="0">
                <a:solidFill>
                  <a:srgbClr val="000000"/>
                </a:solidFill>
                <a:latin typeface="Courier New"/>
              </a:rPr>
              <a:t>()</a:t>
            </a:r>
          </a:p>
          <a:p>
            <a:r>
              <a:rPr lang="pl-PL" sz="1100" b="1" dirty="0">
                <a:solidFill>
                  <a:srgbClr val="000000"/>
                </a:solidFill>
                <a:latin typeface="Courier New"/>
              </a:rPr>
              <a:t>}</a:t>
            </a:r>
            <a:endParaRPr lang="pl-PL" sz="1100" b="1" dirty="0">
              <a:solidFill>
                <a:srgbClr val="3F7F5F"/>
              </a:solidFill>
              <a:latin typeface="Courier New"/>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Odpowiedzialność. </a:t>
            </a:r>
            <a:r>
              <a:rPr lang="pl-PL" dirty="0" err="1" smtClean="0"/>
              <a:t>Enkapsulacja</a:t>
            </a:r>
            <a:r>
              <a:rPr lang="pl-PL" dirty="0" smtClean="0"/>
              <a:t>. Kompozycja</a:t>
            </a:r>
            <a:endParaRPr lang="pl-PL" dirty="0"/>
          </a:p>
        </p:txBody>
      </p:sp>
      <p:sp>
        <p:nvSpPr>
          <p:cNvPr id="3" name="Symbol zastępczy zawartości 2"/>
          <p:cNvSpPr>
            <a:spLocks noGrp="1"/>
          </p:cNvSpPr>
          <p:nvPr>
            <p:ph idx="1"/>
          </p:nvPr>
        </p:nvSpPr>
        <p:spPr/>
        <p:txBody>
          <a:bodyPr/>
          <a:lstStyle/>
          <a:p>
            <a:r>
              <a:rPr lang="pl-PL" dirty="0" smtClean="0"/>
              <a:t>To co leży u podstaw możemy stosować na każdym poziomie</a:t>
            </a:r>
          </a:p>
          <a:p>
            <a:r>
              <a:rPr lang="pl-PL" dirty="0" smtClean="0"/>
              <a:t>Projektując klasy</a:t>
            </a:r>
          </a:p>
          <a:p>
            <a:r>
              <a:rPr lang="pl-PL" dirty="0" smtClean="0"/>
              <a:t>Projektując moduły, komponenty</a:t>
            </a:r>
          </a:p>
          <a:p>
            <a:r>
              <a:rPr lang="pl-PL" dirty="0" smtClean="0"/>
              <a:t>Projektując systemy</a:t>
            </a:r>
            <a:endParaRPr lang="pl-P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p:txBody>
          <a:bodyPr/>
          <a:lstStyle/>
          <a:p>
            <a:r>
              <a:rPr lang="pl-PL" dirty="0" smtClean="0"/>
              <a:t>Co ja tu robię?</a:t>
            </a:r>
            <a:endParaRPr lang="pl-PL" dirty="0"/>
          </a:p>
        </p:txBody>
      </p:sp>
      <p:pic>
        <p:nvPicPr>
          <p:cNvPr id="104450" name="Picture 2" descr="Z:\tmp\1.png"/>
          <p:cNvPicPr>
            <a:picLocks noChangeAspect="1" noChangeArrowheads="1"/>
          </p:cNvPicPr>
          <p:nvPr/>
        </p:nvPicPr>
        <p:blipFill>
          <a:blip r:embed="rId3"/>
          <a:srcRect/>
          <a:stretch>
            <a:fillRect/>
          </a:stretch>
        </p:blipFill>
        <p:spPr bwMode="auto">
          <a:xfrm>
            <a:off x="347662" y="1409700"/>
            <a:ext cx="5172075" cy="339090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Każdy wzorzec opisujemy w trzech </a:t>
            </a:r>
            <a:r>
              <a:rPr lang="en-US" dirty="0" err="1" smtClean="0"/>
              <a:t>kontekstach</a:t>
            </a:r>
            <a:r>
              <a:rPr lang="pl-PL" dirty="0" smtClean="0"/>
              <a:t>:</a:t>
            </a:r>
          </a:p>
          <a:p>
            <a:pPr lvl="1">
              <a:buFont typeface="Wingdings" pitchFamily="2" charset="2"/>
              <a:buChar char="§"/>
            </a:pPr>
            <a:r>
              <a:rPr lang="pl-PL" dirty="0" smtClean="0"/>
              <a:t>Odpowiedzialność</a:t>
            </a:r>
          </a:p>
          <a:p>
            <a:pPr lvl="1">
              <a:buFont typeface="Wingdings" pitchFamily="2" charset="2"/>
              <a:buChar char="§"/>
            </a:pPr>
            <a:r>
              <a:rPr lang="pl-PL" dirty="0" err="1" smtClean="0"/>
              <a:t>Enkapsulacja</a:t>
            </a:r>
            <a:r>
              <a:rPr lang="en-US" dirty="0" smtClean="0"/>
              <a:t> / </a:t>
            </a:r>
            <a:r>
              <a:rPr lang="en-US" dirty="0" err="1" smtClean="0"/>
              <a:t>hermetyzacja</a:t>
            </a:r>
            <a:endParaRPr lang="pl-PL" dirty="0" smtClean="0"/>
          </a:p>
          <a:p>
            <a:pPr lvl="1">
              <a:buFont typeface="Wingdings" pitchFamily="2" charset="2"/>
              <a:buChar char="§"/>
            </a:pPr>
            <a:r>
              <a:rPr lang="en-US" dirty="0" err="1" smtClean="0"/>
              <a:t>Kompozycja</a:t>
            </a:r>
            <a:r>
              <a:rPr lang="en-US" dirty="0" smtClean="0"/>
              <a:t> </a:t>
            </a:r>
            <a:endParaRPr lang="pl-PL" dirty="0"/>
          </a:p>
        </p:txBody>
      </p:sp>
      <p:sp>
        <p:nvSpPr>
          <p:cNvPr id="3" name="Tytuł 2"/>
          <p:cNvSpPr>
            <a:spLocks noGrp="1"/>
          </p:cNvSpPr>
          <p:nvPr>
            <p:ph type="title"/>
          </p:nvPr>
        </p:nvSpPr>
        <p:spPr/>
        <p:txBody>
          <a:bodyPr/>
          <a:lstStyle/>
          <a:p>
            <a:r>
              <a:rPr lang="pl-PL" dirty="0" smtClean="0"/>
              <a:t>Wzorce projektowe</a:t>
            </a:r>
            <a:endParaRPr lang="pl-P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Rozdziela i przesłania implementację zachowań, czynności.</a:t>
            </a:r>
          </a:p>
          <a:p>
            <a:r>
              <a:rPr lang="en-US" dirty="0" err="1" smtClean="0"/>
              <a:t>Hermetyzujemy</a:t>
            </a:r>
            <a:r>
              <a:rPr lang="en-US" dirty="0" smtClean="0"/>
              <a:t> </a:t>
            </a:r>
            <a:r>
              <a:rPr lang="pl-PL" dirty="0" smtClean="0"/>
              <a:t>zmienny sposób tworzenia obiektów</a:t>
            </a:r>
          </a:p>
          <a:p>
            <a:r>
              <a:rPr lang="pl-PL" dirty="0" smtClean="0"/>
              <a:t>Nowe funkcjonalności uzyskujemy poprzez dodawanie komend, poprzez kompozycję.</a:t>
            </a:r>
            <a:endParaRPr lang="pl-PL" dirty="0"/>
          </a:p>
        </p:txBody>
      </p:sp>
      <p:sp>
        <p:nvSpPr>
          <p:cNvPr id="3" name="Tytuł 2"/>
          <p:cNvSpPr>
            <a:spLocks noGrp="1"/>
          </p:cNvSpPr>
          <p:nvPr>
            <p:ph type="title"/>
          </p:nvPr>
        </p:nvSpPr>
        <p:spPr/>
        <p:txBody>
          <a:bodyPr/>
          <a:lstStyle/>
          <a:p>
            <a:r>
              <a:rPr lang="pl-PL" dirty="0" smtClean="0"/>
              <a:t>Wzorce projektowe: komenda</a:t>
            </a:r>
            <a:endParaRPr lang="pl-P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Wzorce projektowe: komenda</a:t>
            </a:r>
            <a:endParaRPr lang="pl-PL" dirty="0"/>
          </a:p>
        </p:txBody>
      </p:sp>
      <p:pic>
        <p:nvPicPr>
          <p:cNvPr id="102402" name="Picture 2" descr="C:\Users\jmarchwicki\Dropbox\szkolenia\20130404 - univ\src\jw-06-designpatternsf1.jpg"/>
          <p:cNvPicPr>
            <a:picLocks noChangeAspect="1" noChangeArrowheads="1"/>
          </p:cNvPicPr>
          <p:nvPr/>
        </p:nvPicPr>
        <p:blipFill>
          <a:blip r:embed="rId2" cstate="print"/>
          <a:srcRect/>
          <a:stretch>
            <a:fillRect/>
          </a:stretch>
        </p:blipFill>
        <p:spPr bwMode="auto">
          <a:xfrm>
            <a:off x="774324" y="1752467"/>
            <a:ext cx="7286778" cy="4198883"/>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Każdy element systemu</a:t>
            </a:r>
            <a:r>
              <a:rPr lang="en-US" dirty="0" smtClean="0"/>
              <a:t>:</a:t>
            </a:r>
            <a:endParaRPr lang="pl-PL" dirty="0" smtClean="0"/>
          </a:p>
          <a:p>
            <a:pPr lvl="1">
              <a:buFont typeface="Wingdings" pitchFamily="2" charset="2"/>
              <a:buChar char="§"/>
            </a:pPr>
            <a:r>
              <a:rPr lang="en-US" dirty="0" smtClean="0"/>
              <a:t>Ma </a:t>
            </a:r>
            <a:r>
              <a:rPr lang="en-US" dirty="0" err="1" smtClean="0"/>
              <a:t>swoją</a:t>
            </a:r>
            <a:r>
              <a:rPr lang="en-US" dirty="0" smtClean="0"/>
              <a:t> o</a:t>
            </a:r>
            <a:r>
              <a:rPr lang="pl-PL" dirty="0" err="1" smtClean="0"/>
              <a:t>dpowiedzialność</a:t>
            </a:r>
            <a:endParaRPr lang="pl-PL" dirty="0" smtClean="0"/>
          </a:p>
          <a:p>
            <a:pPr lvl="1">
              <a:buFont typeface="Wingdings" pitchFamily="2" charset="2"/>
              <a:buChar char="§"/>
            </a:pPr>
            <a:r>
              <a:rPr lang="en-US" dirty="0" err="1" smtClean="0"/>
              <a:t>Hermetyzuje</a:t>
            </a:r>
            <a:r>
              <a:rPr lang="pl-PL" dirty="0" smtClean="0"/>
              <a:t> pewne zachowania</a:t>
            </a:r>
          </a:p>
          <a:p>
            <a:pPr lvl="1">
              <a:buFont typeface="Wingdings" pitchFamily="2" charset="2"/>
              <a:buChar char="§"/>
            </a:pPr>
            <a:r>
              <a:rPr lang="en-US" dirty="0" err="1" smtClean="0"/>
              <a:t>Składa</a:t>
            </a:r>
            <a:r>
              <a:rPr lang="en-US" dirty="0" smtClean="0"/>
              <a:t> </a:t>
            </a:r>
            <a:r>
              <a:rPr lang="en-US" dirty="0" err="1" smtClean="0"/>
              <a:t>się</a:t>
            </a:r>
            <a:r>
              <a:rPr lang="en-US" dirty="0" smtClean="0"/>
              <a:t> z </a:t>
            </a:r>
            <a:r>
              <a:rPr lang="pl-PL" dirty="0" smtClean="0"/>
              <a:t>kilku </a:t>
            </a:r>
            <a:r>
              <a:rPr lang="en-US" dirty="0" err="1" smtClean="0"/>
              <a:t>współpracujących</a:t>
            </a:r>
            <a:r>
              <a:rPr lang="en-US" dirty="0" smtClean="0"/>
              <a:t> </a:t>
            </a:r>
            <a:r>
              <a:rPr lang="pl-PL" dirty="0" smtClean="0"/>
              <a:t>elementów</a:t>
            </a:r>
            <a:endParaRPr lang="pl-PL" dirty="0"/>
          </a:p>
        </p:txBody>
      </p:sp>
      <p:sp>
        <p:nvSpPr>
          <p:cNvPr id="3" name="Tytuł 2"/>
          <p:cNvSpPr>
            <a:spLocks noGrp="1"/>
          </p:cNvSpPr>
          <p:nvPr>
            <p:ph type="title"/>
          </p:nvPr>
        </p:nvSpPr>
        <p:spPr/>
        <p:txBody>
          <a:bodyPr/>
          <a:lstStyle/>
          <a:p>
            <a:r>
              <a:rPr lang="pl-PL" dirty="0" smtClean="0"/>
              <a:t>Moduły</a:t>
            </a:r>
            <a:endParaRPr lang="pl-PL"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Każdy </a:t>
            </a:r>
            <a:r>
              <a:rPr lang="pl-PL" dirty="0" err="1" smtClean="0"/>
              <a:t>framework</a:t>
            </a:r>
            <a:r>
              <a:rPr lang="pl-PL" dirty="0" smtClean="0"/>
              <a:t> opisujemy w trzech zdaniach:</a:t>
            </a:r>
          </a:p>
          <a:p>
            <a:pPr lvl="1">
              <a:buFont typeface="Wingdings" pitchFamily="2" charset="2"/>
              <a:buChar char="§"/>
            </a:pPr>
            <a:r>
              <a:rPr lang="pl-PL" dirty="0" smtClean="0"/>
              <a:t>Odpowiedzialność</a:t>
            </a:r>
          </a:p>
          <a:p>
            <a:pPr lvl="1">
              <a:buFont typeface="Wingdings" pitchFamily="2" charset="2"/>
              <a:buChar char="§"/>
            </a:pPr>
            <a:r>
              <a:rPr lang="pl-PL" dirty="0" err="1" smtClean="0"/>
              <a:t>Enkapsulacja</a:t>
            </a:r>
            <a:endParaRPr lang="pl-PL" dirty="0" smtClean="0"/>
          </a:p>
          <a:p>
            <a:pPr lvl="1">
              <a:buFont typeface="Wingdings" pitchFamily="2" charset="2"/>
              <a:buChar char="§"/>
            </a:pPr>
            <a:r>
              <a:rPr lang="pl-PL" dirty="0" smtClean="0"/>
              <a:t>Preferowanie kompozycji</a:t>
            </a:r>
            <a:endParaRPr lang="pl-PL" dirty="0"/>
          </a:p>
        </p:txBody>
      </p:sp>
      <p:sp>
        <p:nvSpPr>
          <p:cNvPr id="3" name="Tytuł 2"/>
          <p:cNvSpPr>
            <a:spLocks noGrp="1"/>
          </p:cNvSpPr>
          <p:nvPr>
            <p:ph type="title"/>
          </p:nvPr>
        </p:nvSpPr>
        <p:spPr/>
        <p:txBody>
          <a:bodyPr/>
          <a:lstStyle/>
          <a:p>
            <a:r>
              <a:rPr lang="pl-PL" dirty="0" err="1" smtClean="0"/>
              <a:t>Frameworki</a:t>
            </a:r>
            <a:endParaRPr lang="pl-P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Spring czy EJB</a:t>
            </a:r>
          </a:p>
          <a:p>
            <a:endParaRPr lang="pl-PL" dirty="0" smtClean="0"/>
          </a:p>
          <a:p>
            <a:endParaRPr lang="pl-PL" dirty="0" smtClean="0"/>
          </a:p>
          <a:p>
            <a:endParaRPr lang="pl-PL" dirty="0"/>
          </a:p>
        </p:txBody>
      </p:sp>
      <p:sp>
        <p:nvSpPr>
          <p:cNvPr id="3" name="Tytuł 2"/>
          <p:cNvSpPr>
            <a:spLocks noGrp="1"/>
          </p:cNvSpPr>
          <p:nvPr>
            <p:ph type="title"/>
          </p:nvPr>
        </p:nvSpPr>
        <p:spPr/>
        <p:txBody>
          <a:bodyPr/>
          <a:lstStyle/>
          <a:p>
            <a:r>
              <a:rPr lang="pl-PL" dirty="0" smtClean="0"/>
              <a:t>Nie ma idealnych rozwiązań</a:t>
            </a:r>
            <a:endParaRPr lang="pl-P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Spring czy EJB</a:t>
            </a:r>
          </a:p>
          <a:p>
            <a:r>
              <a:rPr lang="pl-PL" dirty="0" smtClean="0"/>
              <a:t>JSF czy JSP</a:t>
            </a:r>
          </a:p>
          <a:p>
            <a:endParaRPr lang="pl-PL" dirty="0" smtClean="0"/>
          </a:p>
          <a:p>
            <a:endParaRPr lang="pl-PL" dirty="0" smtClean="0"/>
          </a:p>
          <a:p>
            <a:endParaRPr lang="pl-PL" dirty="0"/>
          </a:p>
        </p:txBody>
      </p:sp>
      <p:sp>
        <p:nvSpPr>
          <p:cNvPr id="3" name="Tytuł 2"/>
          <p:cNvSpPr>
            <a:spLocks noGrp="1"/>
          </p:cNvSpPr>
          <p:nvPr>
            <p:ph type="title"/>
          </p:nvPr>
        </p:nvSpPr>
        <p:spPr/>
        <p:txBody>
          <a:bodyPr/>
          <a:lstStyle/>
          <a:p>
            <a:r>
              <a:rPr lang="pl-PL" dirty="0" smtClean="0"/>
              <a:t>Nie ma idealnych rozwiązań</a:t>
            </a:r>
            <a:endParaRPr lang="pl-P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Spring czy EJB</a:t>
            </a:r>
          </a:p>
          <a:p>
            <a:r>
              <a:rPr lang="pl-PL" dirty="0" smtClean="0"/>
              <a:t>JSF czy JSP czy </a:t>
            </a:r>
            <a:r>
              <a:rPr lang="pl-PL" dirty="0" err="1" smtClean="0"/>
              <a:t>Velocity</a:t>
            </a:r>
            <a:endParaRPr lang="pl-PL" dirty="0" smtClean="0"/>
          </a:p>
          <a:p>
            <a:endParaRPr lang="pl-PL" dirty="0" smtClean="0"/>
          </a:p>
          <a:p>
            <a:endParaRPr lang="pl-PL" dirty="0" smtClean="0"/>
          </a:p>
          <a:p>
            <a:endParaRPr lang="pl-PL" dirty="0"/>
          </a:p>
        </p:txBody>
      </p:sp>
      <p:sp>
        <p:nvSpPr>
          <p:cNvPr id="3" name="Tytuł 2"/>
          <p:cNvSpPr>
            <a:spLocks noGrp="1"/>
          </p:cNvSpPr>
          <p:nvPr>
            <p:ph type="title"/>
          </p:nvPr>
        </p:nvSpPr>
        <p:spPr/>
        <p:txBody>
          <a:bodyPr/>
          <a:lstStyle/>
          <a:p>
            <a:r>
              <a:rPr lang="pl-PL" dirty="0" smtClean="0"/>
              <a:t>Nie ma idealnych rozwiązań</a:t>
            </a:r>
            <a:endParaRPr lang="pl-P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Spring czy EJB</a:t>
            </a:r>
          </a:p>
          <a:p>
            <a:r>
              <a:rPr lang="pl-PL" dirty="0" smtClean="0"/>
              <a:t>JSF czy JSP czy </a:t>
            </a:r>
            <a:r>
              <a:rPr lang="pl-PL" dirty="0" err="1" smtClean="0"/>
              <a:t>Velocity</a:t>
            </a:r>
            <a:endParaRPr lang="pl-PL" dirty="0" smtClean="0"/>
          </a:p>
          <a:p>
            <a:r>
              <a:rPr lang="pl-PL" dirty="0" smtClean="0"/>
              <a:t>JPA czy </a:t>
            </a:r>
            <a:r>
              <a:rPr lang="pl-PL" dirty="0" err="1" smtClean="0"/>
              <a:t>iBatis</a:t>
            </a:r>
            <a:endParaRPr lang="pl-PL" dirty="0" smtClean="0"/>
          </a:p>
          <a:p>
            <a:endParaRPr lang="pl-PL" dirty="0" smtClean="0"/>
          </a:p>
          <a:p>
            <a:endParaRPr lang="pl-PL" dirty="0" smtClean="0"/>
          </a:p>
          <a:p>
            <a:endParaRPr lang="pl-PL" dirty="0"/>
          </a:p>
        </p:txBody>
      </p:sp>
      <p:sp>
        <p:nvSpPr>
          <p:cNvPr id="3" name="Tytuł 2"/>
          <p:cNvSpPr>
            <a:spLocks noGrp="1"/>
          </p:cNvSpPr>
          <p:nvPr>
            <p:ph type="title"/>
          </p:nvPr>
        </p:nvSpPr>
        <p:spPr/>
        <p:txBody>
          <a:bodyPr/>
          <a:lstStyle/>
          <a:p>
            <a:r>
              <a:rPr lang="pl-PL" dirty="0" smtClean="0"/>
              <a:t>Nie ma idealnych rozwiązań</a:t>
            </a:r>
            <a:endParaRPr lang="pl-P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Spring czy EJB</a:t>
            </a:r>
          </a:p>
          <a:p>
            <a:r>
              <a:rPr lang="pl-PL" dirty="0" smtClean="0"/>
              <a:t>JSF czy JSP czy </a:t>
            </a:r>
            <a:r>
              <a:rPr lang="pl-PL" dirty="0" err="1" smtClean="0"/>
              <a:t>Velocity</a:t>
            </a:r>
            <a:endParaRPr lang="pl-PL" dirty="0" smtClean="0"/>
          </a:p>
          <a:p>
            <a:r>
              <a:rPr lang="pl-PL" dirty="0" smtClean="0"/>
              <a:t>JPA czy </a:t>
            </a:r>
            <a:r>
              <a:rPr lang="pl-PL" dirty="0" err="1" smtClean="0"/>
              <a:t>iBatis</a:t>
            </a:r>
            <a:r>
              <a:rPr lang="pl-PL" dirty="0" smtClean="0"/>
              <a:t> czy JDBC</a:t>
            </a:r>
          </a:p>
          <a:p>
            <a:endParaRPr lang="pl-PL" dirty="0" smtClean="0"/>
          </a:p>
          <a:p>
            <a:endParaRPr lang="pl-PL" dirty="0" smtClean="0"/>
          </a:p>
          <a:p>
            <a:endParaRPr lang="pl-PL" dirty="0"/>
          </a:p>
        </p:txBody>
      </p:sp>
      <p:sp>
        <p:nvSpPr>
          <p:cNvPr id="3" name="Tytuł 2"/>
          <p:cNvSpPr>
            <a:spLocks noGrp="1"/>
          </p:cNvSpPr>
          <p:nvPr>
            <p:ph type="title"/>
          </p:nvPr>
        </p:nvSpPr>
        <p:spPr/>
        <p:txBody>
          <a:bodyPr/>
          <a:lstStyle/>
          <a:p>
            <a:r>
              <a:rPr lang="pl-PL" dirty="0" smtClean="0"/>
              <a:t>Nie ma idealnych rozwiązań</a:t>
            </a:r>
            <a:endParaRPr lang="pl-P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p:txBody>
          <a:bodyPr/>
          <a:lstStyle/>
          <a:p>
            <a:r>
              <a:rPr lang="pl-PL" dirty="0" smtClean="0"/>
              <a:t>Co ja tu robię?</a:t>
            </a:r>
            <a:endParaRPr lang="pl-PL" dirty="0"/>
          </a:p>
        </p:txBody>
      </p:sp>
      <p:pic>
        <p:nvPicPr>
          <p:cNvPr id="104450" name="Picture 2" descr="Z:\tmp\1.png"/>
          <p:cNvPicPr>
            <a:picLocks noChangeAspect="1" noChangeArrowheads="1"/>
          </p:cNvPicPr>
          <p:nvPr/>
        </p:nvPicPr>
        <p:blipFill>
          <a:blip r:embed="rId2"/>
          <a:srcRect/>
          <a:stretch>
            <a:fillRect/>
          </a:stretch>
        </p:blipFill>
        <p:spPr bwMode="auto">
          <a:xfrm>
            <a:off x="309562" y="1352550"/>
            <a:ext cx="5172075" cy="3390900"/>
          </a:xfrm>
          <a:prstGeom prst="rect">
            <a:avLst/>
          </a:prstGeom>
          <a:noFill/>
        </p:spPr>
      </p:pic>
      <p:sp>
        <p:nvSpPr>
          <p:cNvPr id="5" name="Prostokąt 4"/>
          <p:cNvSpPr/>
          <p:nvPr/>
        </p:nvSpPr>
        <p:spPr>
          <a:xfrm>
            <a:off x="0" y="1352550"/>
            <a:ext cx="7848600" cy="3905250"/>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5474" name="Picture 2" descr="Z:\tmp\2.png"/>
          <p:cNvPicPr>
            <a:picLocks noChangeAspect="1" noChangeArrowheads="1"/>
          </p:cNvPicPr>
          <p:nvPr/>
        </p:nvPicPr>
        <p:blipFill>
          <a:blip r:embed="rId3"/>
          <a:srcRect/>
          <a:stretch>
            <a:fillRect/>
          </a:stretch>
        </p:blipFill>
        <p:spPr bwMode="auto">
          <a:xfrm>
            <a:off x="2238375" y="2652712"/>
            <a:ext cx="5162550" cy="3076575"/>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Spring czy EJB</a:t>
            </a:r>
          </a:p>
          <a:p>
            <a:r>
              <a:rPr lang="pl-PL" dirty="0" smtClean="0"/>
              <a:t>JSF czy JSP czy </a:t>
            </a:r>
            <a:r>
              <a:rPr lang="pl-PL" dirty="0" err="1" smtClean="0"/>
              <a:t>Velocity</a:t>
            </a:r>
            <a:endParaRPr lang="pl-PL" dirty="0" smtClean="0"/>
          </a:p>
          <a:p>
            <a:r>
              <a:rPr lang="pl-PL" dirty="0" smtClean="0"/>
              <a:t>JPA czy </a:t>
            </a:r>
            <a:r>
              <a:rPr lang="pl-PL" dirty="0" err="1" smtClean="0"/>
              <a:t>iBatis</a:t>
            </a:r>
            <a:r>
              <a:rPr lang="pl-PL" dirty="0" smtClean="0"/>
              <a:t> czy JDBC</a:t>
            </a:r>
          </a:p>
          <a:p>
            <a:r>
              <a:rPr lang="pl-PL" dirty="0" smtClean="0"/>
              <a:t>MVC czy MVP</a:t>
            </a:r>
          </a:p>
          <a:p>
            <a:endParaRPr lang="pl-PL" dirty="0" smtClean="0"/>
          </a:p>
          <a:p>
            <a:endParaRPr lang="pl-PL" dirty="0" smtClean="0"/>
          </a:p>
          <a:p>
            <a:endParaRPr lang="pl-PL" dirty="0"/>
          </a:p>
        </p:txBody>
      </p:sp>
      <p:sp>
        <p:nvSpPr>
          <p:cNvPr id="3" name="Tytuł 2"/>
          <p:cNvSpPr>
            <a:spLocks noGrp="1"/>
          </p:cNvSpPr>
          <p:nvPr>
            <p:ph type="title"/>
          </p:nvPr>
        </p:nvSpPr>
        <p:spPr/>
        <p:txBody>
          <a:bodyPr/>
          <a:lstStyle/>
          <a:p>
            <a:r>
              <a:rPr lang="pl-PL" dirty="0" smtClean="0"/>
              <a:t>Nie ma idealnych rozwiązań</a:t>
            </a:r>
            <a:endParaRPr lang="pl-P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Spring czy EJB</a:t>
            </a:r>
          </a:p>
          <a:p>
            <a:r>
              <a:rPr lang="pl-PL" dirty="0" smtClean="0"/>
              <a:t>JSF czy JSP czy </a:t>
            </a:r>
            <a:r>
              <a:rPr lang="pl-PL" dirty="0" err="1" smtClean="0"/>
              <a:t>Velocity</a:t>
            </a:r>
            <a:endParaRPr lang="pl-PL" dirty="0" smtClean="0"/>
          </a:p>
          <a:p>
            <a:r>
              <a:rPr lang="pl-PL" dirty="0" smtClean="0"/>
              <a:t>JPA czy </a:t>
            </a:r>
            <a:r>
              <a:rPr lang="pl-PL" dirty="0" err="1" smtClean="0"/>
              <a:t>iBatis</a:t>
            </a:r>
            <a:r>
              <a:rPr lang="pl-PL" dirty="0" smtClean="0"/>
              <a:t> czy JDBC</a:t>
            </a:r>
          </a:p>
          <a:p>
            <a:r>
              <a:rPr lang="pl-PL" dirty="0" smtClean="0"/>
              <a:t>MVC czy MVP</a:t>
            </a:r>
          </a:p>
          <a:p>
            <a:r>
              <a:rPr lang="pl-PL" dirty="0" smtClean="0"/>
              <a:t>Java czy .NET</a:t>
            </a:r>
          </a:p>
          <a:p>
            <a:endParaRPr lang="pl-PL" dirty="0" smtClean="0"/>
          </a:p>
          <a:p>
            <a:endParaRPr lang="pl-PL" dirty="0" smtClean="0"/>
          </a:p>
          <a:p>
            <a:endParaRPr lang="pl-PL" dirty="0"/>
          </a:p>
        </p:txBody>
      </p:sp>
      <p:sp>
        <p:nvSpPr>
          <p:cNvPr id="3" name="Tytuł 2"/>
          <p:cNvSpPr>
            <a:spLocks noGrp="1"/>
          </p:cNvSpPr>
          <p:nvPr>
            <p:ph type="title"/>
          </p:nvPr>
        </p:nvSpPr>
        <p:spPr/>
        <p:txBody>
          <a:bodyPr/>
          <a:lstStyle/>
          <a:p>
            <a:r>
              <a:rPr lang="pl-PL" dirty="0" smtClean="0"/>
              <a:t>Nie ma idealnych rozwiązań</a:t>
            </a:r>
            <a:endParaRPr lang="pl-P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Spring czy EJB</a:t>
            </a:r>
          </a:p>
          <a:p>
            <a:r>
              <a:rPr lang="pl-PL" dirty="0" smtClean="0"/>
              <a:t>JSF czy JSP czy </a:t>
            </a:r>
            <a:r>
              <a:rPr lang="pl-PL" dirty="0" err="1" smtClean="0"/>
              <a:t>Velocity</a:t>
            </a:r>
            <a:endParaRPr lang="pl-PL" dirty="0" smtClean="0"/>
          </a:p>
          <a:p>
            <a:r>
              <a:rPr lang="pl-PL" dirty="0" smtClean="0"/>
              <a:t>JPA czy </a:t>
            </a:r>
            <a:r>
              <a:rPr lang="pl-PL" dirty="0" err="1" smtClean="0"/>
              <a:t>iBatis</a:t>
            </a:r>
            <a:r>
              <a:rPr lang="pl-PL" dirty="0" smtClean="0"/>
              <a:t> czy JDBC</a:t>
            </a:r>
          </a:p>
          <a:p>
            <a:r>
              <a:rPr lang="pl-PL" dirty="0" smtClean="0"/>
              <a:t>MVC czy MVP</a:t>
            </a:r>
          </a:p>
          <a:p>
            <a:r>
              <a:rPr lang="pl-PL" dirty="0" smtClean="0"/>
              <a:t>Java czy .NET czy </a:t>
            </a:r>
            <a:r>
              <a:rPr lang="pl-PL" dirty="0" err="1" smtClean="0"/>
              <a:t>Python</a:t>
            </a:r>
            <a:endParaRPr lang="pl-PL" dirty="0" smtClean="0"/>
          </a:p>
          <a:p>
            <a:endParaRPr lang="pl-PL" dirty="0" smtClean="0"/>
          </a:p>
          <a:p>
            <a:endParaRPr lang="pl-PL" dirty="0" smtClean="0"/>
          </a:p>
          <a:p>
            <a:endParaRPr lang="pl-PL" dirty="0"/>
          </a:p>
        </p:txBody>
      </p:sp>
      <p:sp>
        <p:nvSpPr>
          <p:cNvPr id="3" name="Tytuł 2"/>
          <p:cNvSpPr>
            <a:spLocks noGrp="1"/>
          </p:cNvSpPr>
          <p:nvPr>
            <p:ph type="title"/>
          </p:nvPr>
        </p:nvSpPr>
        <p:spPr/>
        <p:txBody>
          <a:bodyPr/>
          <a:lstStyle/>
          <a:p>
            <a:r>
              <a:rPr lang="pl-PL" dirty="0" smtClean="0"/>
              <a:t>Nie ma idealnych rozwiązań</a:t>
            </a:r>
            <a:endParaRPr lang="pl-PL"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r>
              <a:rPr lang="pl-PL" dirty="0" smtClean="0"/>
              <a:t>Spring czy EJB</a:t>
            </a:r>
          </a:p>
          <a:p>
            <a:r>
              <a:rPr lang="pl-PL" dirty="0" smtClean="0"/>
              <a:t>JSF czy JSP czy </a:t>
            </a:r>
            <a:r>
              <a:rPr lang="pl-PL" dirty="0" err="1" smtClean="0"/>
              <a:t>Velocity</a:t>
            </a:r>
            <a:endParaRPr lang="pl-PL" dirty="0" smtClean="0"/>
          </a:p>
          <a:p>
            <a:r>
              <a:rPr lang="pl-PL" dirty="0" smtClean="0"/>
              <a:t>JPA czy </a:t>
            </a:r>
            <a:r>
              <a:rPr lang="pl-PL" dirty="0" err="1" smtClean="0"/>
              <a:t>iBatis</a:t>
            </a:r>
            <a:r>
              <a:rPr lang="pl-PL" dirty="0" smtClean="0"/>
              <a:t> czy JDBC</a:t>
            </a:r>
          </a:p>
          <a:p>
            <a:r>
              <a:rPr lang="pl-PL" dirty="0" smtClean="0"/>
              <a:t>MVC czy MVP</a:t>
            </a:r>
          </a:p>
          <a:p>
            <a:r>
              <a:rPr lang="pl-PL" dirty="0" smtClean="0"/>
              <a:t>Java czy .NET czy </a:t>
            </a:r>
            <a:r>
              <a:rPr lang="pl-PL" dirty="0" err="1" smtClean="0"/>
              <a:t>Python</a:t>
            </a:r>
            <a:r>
              <a:rPr lang="pl-PL" dirty="0" smtClean="0"/>
              <a:t> czy PHP</a:t>
            </a:r>
          </a:p>
          <a:p>
            <a:endParaRPr lang="pl-PL" dirty="0" smtClean="0"/>
          </a:p>
          <a:p>
            <a:endParaRPr lang="pl-PL" dirty="0" smtClean="0"/>
          </a:p>
          <a:p>
            <a:endParaRPr lang="pl-PL" dirty="0"/>
          </a:p>
        </p:txBody>
      </p:sp>
      <p:sp>
        <p:nvSpPr>
          <p:cNvPr id="3" name="Tytuł 2"/>
          <p:cNvSpPr>
            <a:spLocks noGrp="1"/>
          </p:cNvSpPr>
          <p:nvPr>
            <p:ph type="title"/>
          </p:nvPr>
        </p:nvSpPr>
        <p:spPr/>
        <p:txBody>
          <a:bodyPr/>
          <a:lstStyle/>
          <a:p>
            <a:r>
              <a:rPr lang="pl-PL" dirty="0" smtClean="0"/>
              <a:t>Nie ma idealnych rozwiązań</a:t>
            </a:r>
            <a:endParaRPr lang="pl-P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a:p>
        </p:txBody>
      </p:sp>
      <p:sp>
        <p:nvSpPr>
          <p:cNvPr id="3" name="Tytuł 2"/>
          <p:cNvSpPr>
            <a:spLocks noGrp="1"/>
          </p:cNvSpPr>
          <p:nvPr>
            <p:ph type="title"/>
          </p:nvPr>
        </p:nvSpPr>
        <p:spPr/>
        <p:txBody>
          <a:bodyPr/>
          <a:lstStyle/>
          <a:p>
            <a:r>
              <a:rPr lang="pl-PL" dirty="0" smtClean="0"/>
              <a:t>Nie ma idealnych </a:t>
            </a:r>
            <a:r>
              <a:rPr smtClean="0"/>
              <a:t>złoytych środków</a:t>
            </a:r>
            <a:endParaRPr lang="pl-PL" dirty="0"/>
          </a:p>
        </p:txBody>
      </p:sp>
      <p:pic>
        <p:nvPicPr>
          <p:cNvPr id="301058" name="Picture 2"/>
          <p:cNvPicPr>
            <a:picLocks noChangeAspect="1" noChangeArrowheads="1"/>
          </p:cNvPicPr>
          <p:nvPr/>
        </p:nvPicPr>
        <p:blipFill>
          <a:blip r:embed="rId3" cstate="print"/>
          <a:srcRect t="2009" b="60834"/>
          <a:stretch>
            <a:fillRect/>
          </a:stretch>
        </p:blipFill>
        <p:spPr bwMode="auto">
          <a:xfrm>
            <a:off x="-638628" y="1092200"/>
            <a:ext cx="10325100" cy="6108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smtClean="0"/>
              <a:t>SOLIDny programista</a:t>
            </a:r>
            <a:endParaRPr lang="pl-PL"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Moje dokumenty\Dropbox\szkolenia\cleancode - ydp\like_a_boss_meme.jpg"/>
          <p:cNvPicPr>
            <a:picLocks noChangeAspect="1" noChangeArrowheads="1"/>
          </p:cNvPicPr>
          <p:nvPr/>
        </p:nvPicPr>
        <p:blipFill>
          <a:blip r:embed="rId3" cstate="print"/>
          <a:srcRect t="3609"/>
          <a:stretch>
            <a:fillRect/>
          </a:stretch>
        </p:blipFill>
        <p:spPr bwMode="auto">
          <a:xfrm>
            <a:off x="2029206" y="0"/>
            <a:ext cx="7114794" cy="6858016"/>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p>
            <a:pPr>
              <a:buFont typeface="Arial" pitchFamily="34" charset="0"/>
              <a:buChar char="•"/>
            </a:pPr>
            <a:r>
              <a:rPr lang="pl-PL" dirty="0" smtClean="0"/>
              <a:t>Kod jest podstawowym medium komunikacji w projekcie</a:t>
            </a:r>
            <a:endParaRPr lang="en-US" dirty="0" smtClean="0"/>
          </a:p>
          <a:p>
            <a:pPr>
              <a:buFont typeface="Arial" pitchFamily="34" charset="0"/>
              <a:buChar char="•"/>
            </a:pPr>
            <a:r>
              <a:rPr lang="en-US" dirty="0" err="1" smtClean="0"/>
              <a:t>Kod</a:t>
            </a:r>
            <a:r>
              <a:rPr lang="en-US" dirty="0" smtClean="0"/>
              <a:t> to </a:t>
            </a:r>
            <a:r>
              <a:rPr lang="en-US" dirty="0" err="1" smtClean="0"/>
              <a:t>miejsce</a:t>
            </a:r>
            <a:r>
              <a:rPr lang="en-US" dirty="0" smtClean="0"/>
              <a:t> w </a:t>
            </a:r>
            <a:r>
              <a:rPr lang="en-US" dirty="0" err="1" smtClean="0"/>
              <a:t>którym</a:t>
            </a:r>
            <a:r>
              <a:rPr lang="en-US" dirty="0" smtClean="0"/>
              <a:t> </a:t>
            </a:r>
            <a:r>
              <a:rPr lang="en-US" dirty="0" err="1" smtClean="0"/>
              <a:t>spędzamy</a:t>
            </a:r>
            <a:r>
              <a:rPr lang="en-US" dirty="0" smtClean="0"/>
              <a:t> </a:t>
            </a:r>
            <a:r>
              <a:rPr lang="en-US" dirty="0" err="1" smtClean="0"/>
              <a:t>najwięcej</a:t>
            </a:r>
            <a:r>
              <a:rPr lang="en-US" dirty="0" smtClean="0"/>
              <a:t> </a:t>
            </a:r>
            <a:r>
              <a:rPr lang="en-US" dirty="0" err="1" smtClean="0"/>
              <a:t>czasu</a:t>
            </a:r>
            <a:endParaRPr lang="pl-PL" dirty="0" smtClean="0"/>
          </a:p>
          <a:p>
            <a:pPr>
              <a:buFont typeface="Arial" pitchFamily="34" charset="0"/>
              <a:buChar char="•"/>
            </a:pPr>
            <a:r>
              <a:rPr lang="pl-PL" dirty="0" smtClean="0"/>
              <a:t>Zły kod to jak solenie herbaty koledze z zespołu albo plucie do kanapki – a przecież nie jesteśmy złośliwi</a:t>
            </a:r>
          </a:p>
        </p:txBody>
      </p:sp>
      <p:sp>
        <p:nvSpPr>
          <p:cNvPr id="2" name="Tytuł 1"/>
          <p:cNvSpPr>
            <a:spLocks noGrp="1"/>
          </p:cNvSpPr>
          <p:nvPr>
            <p:ph type="title"/>
          </p:nvPr>
        </p:nvSpPr>
        <p:spPr/>
        <p:txBody>
          <a:bodyPr/>
          <a:lstStyle/>
          <a:p>
            <a:r>
              <a:rPr lang="pl-PL" dirty="0" smtClean="0"/>
              <a:t>Wartości</a:t>
            </a:r>
            <a:endParaRPr lang="pl-PL"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p>
            <a:pPr>
              <a:buFont typeface="Arial" pitchFamily="34" charset="0"/>
              <a:buChar char="•"/>
            </a:pPr>
            <a:r>
              <a:rPr lang="pl-PL" dirty="0" smtClean="0"/>
              <a:t>Jako zespół jesteśmy jednością</a:t>
            </a:r>
          </a:p>
          <a:p>
            <a:pPr lvl="1"/>
            <a:r>
              <a:rPr lang="pl-PL" dirty="0" smtClean="0"/>
              <a:t> Jak ja pójdę na skróty, to kolega będzie się męczył</a:t>
            </a:r>
          </a:p>
          <a:p>
            <a:pPr lvl="1"/>
            <a:r>
              <a:rPr lang="pl-PL" dirty="0" smtClean="0"/>
              <a:t> I jako całość i tak będziemy nieefektywni</a:t>
            </a:r>
          </a:p>
          <a:p>
            <a:endParaRPr lang="pl-PL" dirty="0"/>
          </a:p>
        </p:txBody>
      </p:sp>
      <p:sp>
        <p:nvSpPr>
          <p:cNvPr id="2" name="Tytuł 1"/>
          <p:cNvSpPr>
            <a:spLocks noGrp="1"/>
          </p:cNvSpPr>
          <p:nvPr>
            <p:ph type="title"/>
          </p:nvPr>
        </p:nvSpPr>
        <p:spPr/>
        <p:txBody>
          <a:bodyPr/>
          <a:lstStyle/>
          <a:p>
            <a:r>
              <a:rPr lang="pl-PL" dirty="0" smtClean="0"/>
              <a:t>Wartości</a:t>
            </a:r>
            <a:endParaRPr lang="pl-PL"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a:p>
        </p:txBody>
      </p:sp>
      <p:sp>
        <p:nvSpPr>
          <p:cNvPr id="3" name="Tytuł 2"/>
          <p:cNvSpPr>
            <a:spLocks noGrp="1"/>
          </p:cNvSpPr>
          <p:nvPr>
            <p:ph type="title"/>
          </p:nvPr>
        </p:nvSpPr>
        <p:spPr/>
        <p:txBody>
          <a:bodyPr/>
          <a:lstStyle/>
          <a:p>
            <a:endParaRPr lang="pl-PL"/>
          </a:p>
        </p:txBody>
      </p:sp>
      <p:pic>
        <p:nvPicPr>
          <p:cNvPr id="4" name="Picture 2" descr="D:\Moje dokumenty\Dropbox\szkolenia\cleancode - ydp\this-is-not-nam-this-is-programming-there-are-rules.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p:txBody>
          <a:bodyPr/>
          <a:lstStyle/>
          <a:p>
            <a:r>
              <a:rPr lang="pl-PL" dirty="0" smtClean="0"/>
              <a:t>Co ja tu robię?</a:t>
            </a:r>
            <a:endParaRPr lang="pl-PL" dirty="0"/>
          </a:p>
        </p:txBody>
      </p:sp>
      <p:pic>
        <p:nvPicPr>
          <p:cNvPr id="104450" name="Picture 2" descr="Z:\tmp\1.png"/>
          <p:cNvPicPr>
            <a:picLocks noChangeAspect="1" noChangeArrowheads="1"/>
          </p:cNvPicPr>
          <p:nvPr/>
        </p:nvPicPr>
        <p:blipFill>
          <a:blip r:embed="rId3"/>
          <a:srcRect/>
          <a:stretch>
            <a:fillRect/>
          </a:stretch>
        </p:blipFill>
        <p:spPr bwMode="auto">
          <a:xfrm>
            <a:off x="309562" y="1352550"/>
            <a:ext cx="5172075" cy="3390900"/>
          </a:xfrm>
          <a:prstGeom prst="rect">
            <a:avLst/>
          </a:prstGeom>
          <a:noFill/>
        </p:spPr>
      </p:pic>
      <p:pic>
        <p:nvPicPr>
          <p:cNvPr id="105474" name="Picture 2" descr="Z:\tmp\2.png"/>
          <p:cNvPicPr>
            <a:picLocks noChangeAspect="1" noChangeArrowheads="1"/>
          </p:cNvPicPr>
          <p:nvPr/>
        </p:nvPicPr>
        <p:blipFill>
          <a:blip r:embed="rId4"/>
          <a:srcRect/>
          <a:stretch>
            <a:fillRect/>
          </a:stretch>
        </p:blipFill>
        <p:spPr bwMode="auto">
          <a:xfrm>
            <a:off x="2219325" y="2386012"/>
            <a:ext cx="5162550" cy="3076575"/>
          </a:xfrm>
          <a:prstGeom prst="rect">
            <a:avLst/>
          </a:prstGeom>
          <a:noFill/>
        </p:spPr>
      </p:pic>
      <p:sp>
        <p:nvSpPr>
          <p:cNvPr id="6" name="Prostokąt 5"/>
          <p:cNvSpPr/>
          <p:nvPr/>
        </p:nvSpPr>
        <p:spPr>
          <a:xfrm>
            <a:off x="0" y="1352550"/>
            <a:ext cx="8767762" cy="4419600"/>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6498" name="Picture 2" descr="Z:\tmp\3.png"/>
          <p:cNvPicPr>
            <a:picLocks noChangeAspect="1" noChangeArrowheads="1"/>
          </p:cNvPicPr>
          <p:nvPr/>
        </p:nvPicPr>
        <p:blipFill>
          <a:blip r:embed="rId5"/>
          <a:srcRect/>
          <a:stretch>
            <a:fillRect/>
          </a:stretch>
        </p:blipFill>
        <p:spPr bwMode="auto">
          <a:xfrm>
            <a:off x="3614737" y="3124200"/>
            <a:ext cx="5153025" cy="32766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pPr marL="457200" indent="-457200">
              <a:buFont typeface="Arial" pitchFamily="34" charset="0"/>
              <a:buChar char="•"/>
            </a:pPr>
            <a:endParaRPr lang="pl-PL" dirty="0" smtClean="0">
              <a:solidFill>
                <a:schemeClr val="tx1">
                  <a:lumMod val="75000"/>
                  <a:lumOff val="25000"/>
                </a:schemeClr>
              </a:solidFill>
            </a:endParaRPr>
          </a:p>
          <a:p>
            <a:pPr marL="457200" indent="-457200">
              <a:buFont typeface="Arial" pitchFamily="34" charset="0"/>
              <a:buChar char="•"/>
            </a:pPr>
            <a:r>
              <a:rPr lang="pl-PL" dirty="0" smtClean="0">
                <a:solidFill>
                  <a:schemeClr val="tx1">
                    <a:lumMod val="75000"/>
                    <a:lumOff val="25000"/>
                  </a:schemeClr>
                </a:solidFill>
              </a:rPr>
              <a:t>Programy są częściej czytane niż pisane</a:t>
            </a:r>
          </a:p>
          <a:p>
            <a:pPr marL="457200" indent="-457200">
              <a:buFont typeface="Arial" pitchFamily="34" charset="0"/>
              <a:buChar char="•"/>
            </a:pPr>
            <a:r>
              <a:rPr lang="pl-PL" dirty="0" smtClean="0">
                <a:solidFill>
                  <a:schemeClr val="tx1">
                    <a:lumMod val="75000"/>
                    <a:lumOff val="25000"/>
                  </a:schemeClr>
                </a:solidFill>
              </a:rPr>
              <a:t>Więcej czasu poświęcamy na modyfikację istniejącego kodu niż na tworzenie nowego</a:t>
            </a:r>
          </a:p>
          <a:p>
            <a:pPr>
              <a:buFont typeface="Arial" pitchFamily="34" charset="0"/>
              <a:buChar char="•"/>
            </a:pPr>
            <a:endParaRPr lang="pl-PL" dirty="0" smtClean="0"/>
          </a:p>
          <a:p>
            <a:pPr>
              <a:buFont typeface="Arial" pitchFamily="34" charset="0"/>
              <a:buChar char="•"/>
            </a:pPr>
            <a:endParaRPr lang="pl-PL" dirty="0"/>
          </a:p>
        </p:txBody>
      </p:sp>
      <p:sp>
        <p:nvSpPr>
          <p:cNvPr id="3" name="Tytuł 2"/>
          <p:cNvSpPr>
            <a:spLocks noGrp="1"/>
          </p:cNvSpPr>
          <p:nvPr>
            <p:ph type="title"/>
          </p:nvPr>
        </p:nvSpPr>
        <p:spPr/>
        <p:txBody>
          <a:bodyPr/>
          <a:lstStyle/>
          <a:p>
            <a:r>
              <a:rPr lang="pl-PL" dirty="0" err="1" smtClean="0"/>
              <a:t>Implementation</a:t>
            </a:r>
            <a:r>
              <a:rPr lang="pl-PL" dirty="0" smtClean="0"/>
              <a:t> </a:t>
            </a:r>
            <a:r>
              <a:rPr lang="pl-PL" dirty="0" err="1" smtClean="0"/>
              <a:t>Patterns</a:t>
            </a:r>
            <a:endParaRPr lang="pl-PL"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endParaRPr lang="pl-PL"/>
          </a:p>
        </p:txBody>
      </p:sp>
      <p:sp>
        <p:nvSpPr>
          <p:cNvPr id="3" name="Tytuł 2"/>
          <p:cNvSpPr>
            <a:spLocks noGrp="1"/>
          </p:cNvSpPr>
          <p:nvPr>
            <p:ph type="title"/>
          </p:nvPr>
        </p:nvSpPr>
        <p:spPr/>
        <p:txBody>
          <a:bodyPr/>
          <a:lstStyle/>
          <a:p>
            <a:endParaRPr lang="pl-PL"/>
          </a:p>
        </p:txBody>
      </p:sp>
      <p:pic>
        <p:nvPicPr>
          <p:cNvPr id="4" name="Picture 2" descr="C:\Users\jmarchwicki\Desktop\prezentacja\kent_beck.jpg"/>
          <p:cNvPicPr>
            <a:picLocks noChangeAspect="1" noChangeArrowheads="1"/>
          </p:cNvPicPr>
          <p:nvPr/>
        </p:nvPicPr>
        <p:blipFill>
          <a:blip r:embed="rId2" cstate="print"/>
          <a:srcRect/>
          <a:stretch>
            <a:fillRect/>
          </a:stretch>
        </p:blipFill>
        <p:spPr bwMode="auto">
          <a:xfrm>
            <a:off x="-762000" y="0"/>
            <a:ext cx="10297298" cy="6858000"/>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57200" y="1600200"/>
            <a:ext cx="8229600" cy="4857750"/>
          </a:xfrm>
        </p:spPr>
        <p:txBody>
          <a:bodyPr>
            <a:noAutofit/>
          </a:bodyPr>
          <a:lstStyle/>
          <a:p>
            <a:pPr>
              <a:buFont typeface="Arial" pitchFamily="34" charset="0"/>
              <a:buChar char="•"/>
            </a:pPr>
            <a:r>
              <a:rPr lang="pl-PL" b="1" dirty="0" smtClean="0">
                <a:solidFill>
                  <a:schemeClr val="tx1">
                    <a:lumMod val="75000"/>
                    <a:lumOff val="25000"/>
                  </a:schemeClr>
                </a:solidFill>
              </a:rPr>
              <a:t>Komunikacja</a:t>
            </a:r>
            <a:r>
              <a:rPr lang="pl-PL" dirty="0" smtClean="0">
                <a:solidFill>
                  <a:schemeClr val="tx1">
                    <a:lumMod val="75000"/>
                    <a:lumOff val="25000"/>
                  </a:schemeClr>
                </a:solidFill>
              </a:rPr>
              <a:t> – kod źródłowy powinno się czytać jak książkę</a:t>
            </a:r>
            <a:endParaRPr lang="pl-PL" dirty="0" smtClean="0"/>
          </a:p>
          <a:p>
            <a:pPr>
              <a:buFont typeface="Arial" pitchFamily="34" charset="0"/>
              <a:buChar char="•"/>
            </a:pPr>
            <a:r>
              <a:rPr lang="pl-PL" b="1" dirty="0" smtClean="0">
                <a:solidFill>
                  <a:schemeClr val="tx1">
                    <a:lumMod val="75000"/>
                    <a:lumOff val="25000"/>
                  </a:schemeClr>
                </a:solidFill>
              </a:rPr>
              <a:t>Prostota</a:t>
            </a:r>
            <a:r>
              <a:rPr lang="pl-PL" dirty="0" smtClean="0">
                <a:solidFill>
                  <a:schemeClr val="tx1">
                    <a:lumMod val="75000"/>
                    <a:lumOff val="25000"/>
                  </a:schemeClr>
                </a:solidFill>
              </a:rPr>
              <a:t> – wprowadzaj złożoność tylko wtedy, kiedy jest to konieczne</a:t>
            </a:r>
          </a:p>
          <a:p>
            <a:pPr>
              <a:buFont typeface="Arial" pitchFamily="34" charset="0"/>
              <a:buChar char="•"/>
            </a:pPr>
            <a:r>
              <a:rPr lang="pl-PL" b="1" dirty="0" smtClean="0">
                <a:solidFill>
                  <a:schemeClr val="tx1">
                    <a:lumMod val="75000"/>
                    <a:lumOff val="25000"/>
                  </a:schemeClr>
                </a:solidFill>
              </a:rPr>
              <a:t>Elastyczność</a:t>
            </a:r>
            <a:r>
              <a:rPr lang="pl-PL" dirty="0" smtClean="0">
                <a:solidFill>
                  <a:schemeClr val="tx1">
                    <a:lumMod val="75000"/>
                    <a:lumOff val="25000"/>
                  </a:schemeClr>
                </a:solidFill>
              </a:rPr>
              <a:t> – </a:t>
            </a:r>
            <a:r>
              <a:rPr lang="pl-PL" dirty="0" err="1" smtClean="0">
                <a:solidFill>
                  <a:schemeClr val="tx1">
                    <a:lumMod val="75000"/>
                    <a:lumOff val="25000"/>
                  </a:schemeClr>
                </a:solidFill>
              </a:rPr>
              <a:t>elastyczność</a:t>
            </a:r>
            <a:r>
              <a:rPr lang="pl-PL" dirty="0" smtClean="0">
                <a:solidFill>
                  <a:schemeClr val="tx1">
                    <a:lumMod val="75000"/>
                    <a:lumOff val="25000"/>
                  </a:schemeClr>
                </a:solidFill>
              </a:rPr>
              <a:t> to dodatkowa złożoność, więc wprowadzaj ją tylko tam gdzie to konieczne</a:t>
            </a:r>
            <a:endParaRPr lang="pl-PL" dirty="0"/>
          </a:p>
        </p:txBody>
      </p:sp>
      <p:sp>
        <p:nvSpPr>
          <p:cNvPr id="3" name="Tytuł 2"/>
          <p:cNvSpPr>
            <a:spLocks noGrp="1"/>
          </p:cNvSpPr>
          <p:nvPr>
            <p:ph type="title"/>
          </p:nvPr>
        </p:nvSpPr>
        <p:spPr/>
        <p:txBody>
          <a:bodyPr/>
          <a:lstStyle/>
          <a:p>
            <a:r>
              <a:rPr lang="pl-PL" dirty="0" err="1" smtClean="0"/>
              <a:t>Implementation</a:t>
            </a:r>
            <a:r>
              <a:rPr lang="pl-PL" dirty="0" smtClean="0"/>
              <a:t> </a:t>
            </a:r>
            <a:r>
              <a:rPr lang="pl-PL" dirty="0" err="1" smtClean="0"/>
              <a:t>patterns</a:t>
            </a:r>
            <a:endParaRPr lang="pl-PL"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pPr>
              <a:buFont typeface="Arial" pitchFamily="34" charset="0"/>
              <a:buChar char="•"/>
            </a:pPr>
            <a:endParaRPr lang="pl-PL" b="1" dirty="0" smtClean="0">
              <a:solidFill>
                <a:schemeClr val="tx1">
                  <a:lumMod val="75000"/>
                  <a:lumOff val="25000"/>
                </a:schemeClr>
              </a:solidFill>
            </a:endParaRPr>
          </a:p>
          <a:p>
            <a:pPr>
              <a:buFont typeface="Arial" pitchFamily="34" charset="0"/>
              <a:buChar char="•"/>
            </a:pPr>
            <a:r>
              <a:rPr lang="pl-PL" b="1" dirty="0" smtClean="0">
                <a:solidFill>
                  <a:schemeClr val="tx1">
                    <a:lumMod val="75000"/>
                    <a:lumOff val="25000"/>
                  </a:schemeClr>
                </a:solidFill>
              </a:rPr>
              <a:t>Lokalne konsekwencje </a:t>
            </a:r>
            <a:r>
              <a:rPr lang="pl-PL" dirty="0" smtClean="0">
                <a:solidFill>
                  <a:schemeClr val="tx1">
                    <a:lumMod val="75000"/>
                    <a:lumOff val="25000"/>
                  </a:schemeClr>
                </a:solidFill>
              </a:rPr>
              <a:t>– zmiana w jednym miejscu nie powoduje zmian w innych</a:t>
            </a:r>
          </a:p>
          <a:p>
            <a:pPr>
              <a:buFont typeface="Arial" pitchFamily="34" charset="0"/>
              <a:buChar char="•"/>
            </a:pPr>
            <a:r>
              <a:rPr lang="pl-PL" b="1" dirty="0" smtClean="0">
                <a:solidFill>
                  <a:schemeClr val="tx1">
                    <a:lumMod val="75000"/>
                    <a:lumOff val="25000"/>
                  </a:schemeClr>
                </a:solidFill>
              </a:rPr>
              <a:t>Minimalne powtórzenia </a:t>
            </a:r>
            <a:r>
              <a:rPr lang="pl-PL" dirty="0" smtClean="0">
                <a:solidFill>
                  <a:schemeClr val="tx1">
                    <a:lumMod val="75000"/>
                    <a:lumOff val="25000"/>
                  </a:schemeClr>
                </a:solidFill>
              </a:rPr>
              <a:t>– DRY</a:t>
            </a:r>
          </a:p>
        </p:txBody>
      </p:sp>
      <p:sp>
        <p:nvSpPr>
          <p:cNvPr id="3" name="Tytuł 2"/>
          <p:cNvSpPr>
            <a:spLocks noGrp="1"/>
          </p:cNvSpPr>
          <p:nvPr>
            <p:ph type="title"/>
          </p:nvPr>
        </p:nvSpPr>
        <p:spPr/>
        <p:txBody>
          <a:bodyPr/>
          <a:lstStyle/>
          <a:p>
            <a:r>
              <a:rPr lang="pl-PL" dirty="0" err="1" smtClean="0"/>
              <a:t>Implementation</a:t>
            </a:r>
            <a:r>
              <a:rPr lang="pl-PL" dirty="0" smtClean="0"/>
              <a:t> </a:t>
            </a:r>
            <a:r>
              <a:rPr lang="pl-PL" dirty="0" err="1" smtClean="0"/>
              <a:t>patterns</a:t>
            </a:r>
            <a:endParaRPr lang="pl-PL"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lstStyle/>
          <a:p>
            <a:pPr>
              <a:buFont typeface="Arial" pitchFamily="34" charset="0"/>
              <a:buChar char="•"/>
            </a:pPr>
            <a:endParaRPr lang="pl-PL" b="1" dirty="0" smtClean="0">
              <a:solidFill>
                <a:schemeClr val="tx1">
                  <a:lumMod val="75000"/>
                  <a:lumOff val="25000"/>
                </a:schemeClr>
              </a:solidFill>
            </a:endParaRPr>
          </a:p>
          <a:p>
            <a:pPr>
              <a:buFont typeface="Arial" pitchFamily="34" charset="0"/>
              <a:buChar char="•"/>
            </a:pPr>
            <a:r>
              <a:rPr lang="pl-PL" b="1" dirty="0" smtClean="0">
                <a:solidFill>
                  <a:schemeClr val="tx1">
                    <a:lumMod val="75000"/>
                    <a:lumOff val="25000"/>
                  </a:schemeClr>
                </a:solidFill>
              </a:rPr>
              <a:t>Dane i logika razem </a:t>
            </a:r>
            <a:r>
              <a:rPr lang="pl-PL" dirty="0" smtClean="0">
                <a:solidFill>
                  <a:schemeClr val="tx1">
                    <a:lumMod val="75000"/>
                    <a:lumOff val="25000"/>
                  </a:schemeClr>
                </a:solidFill>
              </a:rPr>
              <a:t>– ponieważ dane i logika z reguły zmieniają się w tym samym czasie</a:t>
            </a:r>
          </a:p>
          <a:p>
            <a:pPr>
              <a:buFont typeface="Arial" pitchFamily="34" charset="0"/>
              <a:buChar char="•"/>
            </a:pPr>
            <a:r>
              <a:rPr lang="pl-PL" b="1" dirty="0" smtClean="0">
                <a:solidFill>
                  <a:schemeClr val="tx1">
                    <a:lumMod val="75000"/>
                    <a:lumOff val="25000"/>
                  </a:schemeClr>
                </a:solidFill>
              </a:rPr>
              <a:t>Symetria </a:t>
            </a:r>
            <a:r>
              <a:rPr lang="pl-PL" dirty="0" smtClean="0">
                <a:solidFill>
                  <a:schemeClr val="tx1">
                    <a:lumMod val="75000"/>
                    <a:lumOff val="25000"/>
                  </a:schemeClr>
                </a:solidFill>
              </a:rPr>
              <a:t>– </a:t>
            </a:r>
            <a:r>
              <a:rPr lang="en-US" dirty="0" err="1" smtClean="0">
                <a:solidFill>
                  <a:schemeClr val="tx1">
                    <a:lumMod val="75000"/>
                    <a:lumOff val="25000"/>
                  </a:schemeClr>
                </a:solidFill>
              </a:rPr>
              <a:t>utrzymuj</a:t>
            </a:r>
            <a:r>
              <a:rPr lang="en-US" dirty="0" smtClean="0">
                <a:solidFill>
                  <a:schemeClr val="tx1">
                    <a:lumMod val="75000"/>
                    <a:lumOff val="25000"/>
                  </a:schemeClr>
                </a:solidFill>
              </a:rPr>
              <a:t> </a:t>
            </a:r>
            <a:r>
              <a:rPr lang="en-US" dirty="0" err="1" smtClean="0">
                <a:solidFill>
                  <a:schemeClr val="tx1">
                    <a:lumMod val="75000"/>
                    <a:lumOff val="25000"/>
                  </a:schemeClr>
                </a:solidFill>
              </a:rPr>
              <a:t>podobny</a:t>
            </a:r>
            <a:r>
              <a:rPr lang="en-US" dirty="0" smtClean="0">
                <a:solidFill>
                  <a:schemeClr val="tx1">
                    <a:lumMod val="75000"/>
                    <a:lumOff val="25000"/>
                  </a:schemeClr>
                </a:solidFill>
              </a:rPr>
              <a:t> </a:t>
            </a:r>
            <a:r>
              <a:rPr lang="pl-PL" dirty="0" smtClean="0">
                <a:solidFill>
                  <a:schemeClr val="tx1">
                    <a:lumMod val="75000"/>
                    <a:lumOff val="25000"/>
                  </a:schemeClr>
                </a:solidFill>
              </a:rPr>
              <a:t>poziom</a:t>
            </a:r>
            <a:r>
              <a:rPr lang="en-US" dirty="0" smtClean="0">
                <a:solidFill>
                  <a:schemeClr val="tx1">
                    <a:lumMod val="75000"/>
                    <a:lumOff val="25000"/>
                  </a:schemeClr>
                </a:solidFill>
              </a:rPr>
              <a:t> </a:t>
            </a:r>
            <a:r>
              <a:rPr lang="pl-PL" dirty="0" smtClean="0">
                <a:solidFill>
                  <a:schemeClr val="tx1">
                    <a:lumMod val="75000"/>
                    <a:lumOff val="25000"/>
                  </a:schemeClr>
                </a:solidFill>
              </a:rPr>
              <a:t>abstrakcji </a:t>
            </a:r>
            <a:r>
              <a:rPr lang="en-US" dirty="0" smtClean="0">
                <a:solidFill>
                  <a:schemeClr val="tx1">
                    <a:lumMod val="75000"/>
                    <a:lumOff val="25000"/>
                  </a:schemeClr>
                </a:solidFill>
              </a:rPr>
              <a:t>w </a:t>
            </a:r>
            <a:r>
              <a:rPr lang="en-US" dirty="0" err="1" smtClean="0">
                <a:solidFill>
                  <a:schemeClr val="tx1">
                    <a:lumMod val="75000"/>
                    <a:lumOff val="25000"/>
                  </a:schemeClr>
                </a:solidFill>
              </a:rPr>
              <a:t>obrębie</a:t>
            </a:r>
            <a:r>
              <a:rPr lang="en-US" dirty="0" smtClean="0">
                <a:solidFill>
                  <a:schemeClr val="tx1">
                    <a:lumMod val="75000"/>
                    <a:lumOff val="25000"/>
                  </a:schemeClr>
                </a:solidFill>
              </a:rPr>
              <a:t> </a:t>
            </a:r>
            <a:r>
              <a:rPr lang="en-US" dirty="0" err="1" smtClean="0">
                <a:solidFill>
                  <a:schemeClr val="tx1">
                    <a:lumMod val="75000"/>
                    <a:lumOff val="25000"/>
                  </a:schemeClr>
                </a:solidFill>
              </a:rPr>
              <a:t>metody</a:t>
            </a:r>
            <a:r>
              <a:rPr lang="en-US" dirty="0" smtClean="0">
                <a:solidFill>
                  <a:schemeClr val="tx1">
                    <a:lumMod val="75000"/>
                    <a:lumOff val="25000"/>
                  </a:schemeClr>
                </a:solidFill>
              </a:rPr>
              <a:t> / </a:t>
            </a:r>
            <a:r>
              <a:rPr lang="en-US" dirty="0" err="1" smtClean="0">
                <a:solidFill>
                  <a:schemeClr val="tx1">
                    <a:lumMod val="75000"/>
                    <a:lumOff val="25000"/>
                  </a:schemeClr>
                </a:solidFill>
              </a:rPr>
              <a:t>klasy</a:t>
            </a:r>
            <a:endParaRPr lang="pl-PL" dirty="0" smtClean="0">
              <a:solidFill>
                <a:schemeClr val="tx1">
                  <a:lumMod val="75000"/>
                  <a:lumOff val="25000"/>
                </a:schemeClr>
              </a:solidFill>
            </a:endParaRPr>
          </a:p>
          <a:p>
            <a:pPr>
              <a:buFont typeface="Arial" pitchFamily="34" charset="0"/>
              <a:buChar char="•"/>
            </a:pPr>
            <a:endParaRPr lang="pl-PL" dirty="0"/>
          </a:p>
        </p:txBody>
      </p:sp>
      <p:sp>
        <p:nvSpPr>
          <p:cNvPr id="3" name="Tytuł 2"/>
          <p:cNvSpPr>
            <a:spLocks noGrp="1"/>
          </p:cNvSpPr>
          <p:nvPr>
            <p:ph type="title"/>
          </p:nvPr>
        </p:nvSpPr>
        <p:spPr/>
        <p:txBody>
          <a:bodyPr/>
          <a:lstStyle/>
          <a:p>
            <a:r>
              <a:rPr lang="pl-PL" dirty="0" err="1" smtClean="0"/>
              <a:t>Implementation</a:t>
            </a:r>
            <a:r>
              <a:rPr lang="pl-PL" dirty="0" smtClean="0"/>
              <a:t> </a:t>
            </a:r>
            <a:r>
              <a:rPr lang="pl-PL" dirty="0" err="1" smtClean="0"/>
              <a:t>patterns</a:t>
            </a:r>
            <a:endParaRPr lang="pl-PL"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zawartości 7"/>
          <p:cNvSpPr>
            <a:spLocks noGrp="1"/>
          </p:cNvSpPr>
          <p:nvPr>
            <p:ph idx="1"/>
          </p:nvPr>
        </p:nvSpPr>
        <p:spPr/>
        <p:txBody>
          <a:bodyPr/>
          <a:lstStyle/>
          <a:p>
            <a:pPr marL="514350" indent="-514350" algn="ctr">
              <a:buNone/>
            </a:pPr>
            <a:r>
              <a:rPr lang="pl-PL" sz="3600" i="1" dirty="0" smtClean="0">
                <a:solidFill>
                  <a:schemeClr val="tx1">
                    <a:lumMod val="75000"/>
                    <a:lumOff val="25000"/>
                  </a:schemeClr>
                </a:solidFill>
              </a:rPr>
              <a:t>„Czysty kod jest prosty i bezpośredni. </a:t>
            </a:r>
            <a:br>
              <a:rPr lang="pl-PL" sz="3600" i="1" dirty="0" smtClean="0">
                <a:solidFill>
                  <a:schemeClr val="tx1">
                    <a:lumMod val="75000"/>
                    <a:lumOff val="25000"/>
                  </a:schemeClr>
                </a:solidFill>
              </a:rPr>
            </a:br>
            <a:r>
              <a:rPr lang="pl-PL" sz="3600" i="1" dirty="0" smtClean="0">
                <a:solidFill>
                  <a:schemeClr val="tx1">
                    <a:lumMod val="75000"/>
                    <a:lumOff val="25000"/>
                  </a:schemeClr>
                </a:solidFill>
              </a:rPr>
              <a:t>Czysty kod czyta się jak dobrze napisaną prozę. Czysty kod nigdy nie zaciemnia zamiarów projektanta; jest pełen trafnych abstrakcji i prostych ścieżek sterowania.” </a:t>
            </a:r>
          </a:p>
          <a:p>
            <a:pPr algn="r">
              <a:buNone/>
            </a:pPr>
            <a:r>
              <a:rPr lang="pl-PL" sz="1400" i="1" dirty="0" smtClean="0">
                <a:solidFill>
                  <a:schemeClr val="tx1">
                    <a:lumMod val="75000"/>
                    <a:lumOff val="25000"/>
                  </a:schemeClr>
                </a:solidFill>
              </a:rPr>
              <a:t>Grady </a:t>
            </a:r>
            <a:r>
              <a:rPr lang="pl-PL" sz="1400" i="1" dirty="0" err="1" smtClean="0">
                <a:solidFill>
                  <a:schemeClr val="tx1">
                    <a:lumMod val="75000"/>
                    <a:lumOff val="25000"/>
                  </a:schemeClr>
                </a:solidFill>
              </a:rPr>
              <a:t>Booch</a:t>
            </a:r>
            <a:r>
              <a:rPr lang="pl-PL" sz="1400" i="1" dirty="0" smtClean="0">
                <a:solidFill>
                  <a:schemeClr val="tx1">
                    <a:lumMod val="75000"/>
                    <a:lumOff val="25000"/>
                  </a:schemeClr>
                </a:solidFill>
              </a:rPr>
              <a:t> – to jeden z tych panów od </a:t>
            </a:r>
            <a:r>
              <a:rPr lang="pl-PL" sz="1400" i="1" dirty="0" err="1" smtClean="0">
                <a:solidFill>
                  <a:schemeClr val="tx1">
                    <a:lumMod val="75000"/>
                    <a:lumOff val="25000"/>
                  </a:schemeClr>
                </a:solidFill>
              </a:rPr>
              <a:t>UMLa</a:t>
            </a:r>
            <a:endParaRPr lang="pl-PL" sz="2400" i="1" dirty="0" smtClean="0">
              <a:solidFill>
                <a:schemeClr val="tx1">
                  <a:lumMod val="75000"/>
                  <a:lumOff val="25000"/>
                </a:schemeClr>
              </a:solidFill>
            </a:endParaRPr>
          </a:p>
        </p:txBody>
      </p:sp>
      <p:sp>
        <p:nvSpPr>
          <p:cNvPr id="5" name="Tytuł 4"/>
          <p:cNvSpPr>
            <a:spLocks noGrp="1"/>
          </p:cNvSpPr>
          <p:nvPr>
            <p:ph type="title"/>
          </p:nvPr>
        </p:nvSpPr>
        <p:spPr/>
        <p:txBody>
          <a:bodyPr/>
          <a:lstStyle/>
          <a:p>
            <a:endParaRPr lang="pl-PL"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Po co to wszystko?</a:t>
            </a:r>
            <a:endParaRPr lang="pl-PL"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title"/>
          </p:nvPr>
        </p:nvSpPr>
        <p:spPr/>
        <p:txBody>
          <a:bodyPr/>
          <a:lstStyle/>
          <a:p>
            <a:r>
              <a:rPr smtClean="0"/>
              <a:t>Complexity and confusion</a:t>
            </a:r>
            <a:endParaRPr lang="pl-PL" dirty="0"/>
          </a:p>
        </p:txBody>
      </p:sp>
      <p:pic>
        <p:nvPicPr>
          <p:cNvPr id="102402" name="Picture 2" descr="Z:\home\kubam\Dropbox\Camera Uploads\2013-04-24 10.41.29.jpg"/>
          <p:cNvPicPr>
            <a:picLocks noChangeAspect="1" noChangeArrowheads="1"/>
          </p:cNvPicPr>
          <p:nvPr/>
        </p:nvPicPr>
        <p:blipFill>
          <a:blip r:embed="rId3" cstate="print"/>
          <a:srcRect t="17758" b="34950"/>
          <a:stretch>
            <a:fillRect/>
          </a:stretch>
        </p:blipFill>
        <p:spPr bwMode="auto">
          <a:xfrm>
            <a:off x="1" y="1092200"/>
            <a:ext cx="9144000" cy="5765800"/>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title"/>
          </p:nvPr>
        </p:nvSpPr>
        <p:spPr/>
        <p:txBody>
          <a:bodyPr/>
          <a:lstStyle/>
          <a:p>
            <a:r>
              <a:rPr smtClean="0"/>
              <a:t>Complexity and confusion</a:t>
            </a:r>
            <a:endParaRPr lang="pl-PL" dirty="0"/>
          </a:p>
        </p:txBody>
      </p:sp>
      <p:pic>
        <p:nvPicPr>
          <p:cNvPr id="102402" name="Picture 2" descr="Z:\home\kubam\Dropbox\Camera Uploads\2013-04-24 10.41.29.jpg"/>
          <p:cNvPicPr>
            <a:picLocks noChangeAspect="1" noChangeArrowheads="1"/>
          </p:cNvPicPr>
          <p:nvPr/>
        </p:nvPicPr>
        <p:blipFill>
          <a:blip r:embed="rId3" cstate="print"/>
          <a:srcRect t="17758" b="34950"/>
          <a:stretch>
            <a:fillRect/>
          </a:stretch>
        </p:blipFill>
        <p:spPr bwMode="auto">
          <a:xfrm>
            <a:off x="1" y="1092200"/>
            <a:ext cx="9144000" cy="5765800"/>
          </a:xfrm>
          <a:prstGeom prst="rect">
            <a:avLst/>
          </a:prstGeom>
          <a:noFill/>
        </p:spPr>
      </p:pic>
      <p:sp>
        <p:nvSpPr>
          <p:cNvPr id="4" name="Prostokąt 3"/>
          <p:cNvSpPr/>
          <p:nvPr/>
        </p:nvSpPr>
        <p:spPr>
          <a:xfrm>
            <a:off x="1860331" y="4871545"/>
            <a:ext cx="1765738" cy="167114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rostokąt 4"/>
          <p:cNvSpPr/>
          <p:nvPr/>
        </p:nvSpPr>
        <p:spPr>
          <a:xfrm>
            <a:off x="4535213" y="1481960"/>
            <a:ext cx="2669627" cy="116664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p:cNvSpPr/>
          <p:nvPr/>
        </p:nvSpPr>
        <p:spPr>
          <a:xfrm>
            <a:off x="2243958" y="3972909"/>
            <a:ext cx="688428" cy="70944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p:cNvSpPr/>
          <p:nvPr/>
        </p:nvSpPr>
        <p:spPr>
          <a:xfrm>
            <a:off x="2932402" y="3967649"/>
            <a:ext cx="688428" cy="70944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title"/>
          </p:nvPr>
        </p:nvSpPr>
        <p:spPr/>
        <p:txBody>
          <a:bodyPr/>
          <a:lstStyle/>
          <a:p>
            <a:r>
              <a:rPr lang="pl-PL" dirty="0" err="1" smtClean="0"/>
              <a:t>Affordance</a:t>
            </a:r>
            <a:endParaRPr lang="pl-PL" dirty="0"/>
          </a:p>
        </p:txBody>
      </p:sp>
      <p:pic>
        <p:nvPicPr>
          <p:cNvPr id="1026" name="Picture 2" descr="D:\Moje dokumenty\__praca\prezentacje\20130317 - 33degree - design principles 4 hackers\affordance.jpg"/>
          <p:cNvPicPr>
            <a:picLocks noChangeAspect="1" noChangeArrowheads="1"/>
          </p:cNvPicPr>
          <p:nvPr/>
        </p:nvPicPr>
        <p:blipFill>
          <a:blip r:embed="rId2" cstate="print"/>
          <a:srcRect/>
          <a:stretch>
            <a:fillRect/>
          </a:stretch>
        </p:blipFill>
        <p:spPr bwMode="auto">
          <a:xfrm>
            <a:off x="-595692" y="1066800"/>
            <a:ext cx="10577892" cy="7467600"/>
          </a:xfrm>
          <a:prstGeom prst="rect">
            <a:avLst/>
          </a:prstGeom>
          <a:noFill/>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8&quot;&gt;&lt;property id=&quot;20148&quot; value=&quot;5&quot;/&gt;&lt;property id=&quot;20300&quot; value=&quot;Slide 3 - &amp;quot;Pozycja wyjściowa – silne strony (1/2)&amp;quot;&quot;/&gt;&lt;property id=&quot;20307&quot; value=&quot;303&quot;/&gt;&lt;/object&gt;&lt;object type=&quot;3&quot; unique_id=&quot;10012&quot;&gt;&lt;property id=&quot;20148&quot; value=&quot;5&quot;/&gt;&lt;property id=&quot;20300&quot; value=&quot;Slide 20 - &amp;quot;Program tworzenia wartości (1/2)&amp;quot;&quot;/&gt;&lt;property id=&quot;20307&quot; value=&quot;315&quot;/&gt;&lt;/object&gt;&lt;object type=&quot;3&quot; unique_id=&quot;10014&quot;&gt;&lt;property id=&quot;20148&quot; value=&quot;5&quot;/&gt;&lt;property id=&quot;20300&quot; value=&quot;Slide 22 - &amp;quot;„Dział Realizacji”&amp;quot;&quot;/&gt;&lt;property id=&quot;20307&quot; value=&quot;317&quot;/&gt;&lt;/object&gt;&lt;object type=&quot;3&quot; unique_id=&quot;10015&quot;&gt;&lt;property id=&quot;20148&quot; value=&quot;5&quot;/&gt;&lt;property id=&quot;20300&quot; value=&quot;Slide 23&quot;/&gt;&lt;property id=&quot;20307&quot; value=&quot;280&quot;/&gt;&lt;/object&gt;&lt;object type=&quot;3&quot; unique_id=&quot;10200&quot;&gt;&lt;property id=&quot;20148&quot; value=&quot;5&quot;/&gt;&lt;property id=&quot;20300&quot; value=&quot;Slide 5 - &amp;quot;Pozycja wyjściowa – słabe strony (1/5)&amp;quot;&quot;/&gt;&lt;property id=&quot;20307&quot; value=&quot;318&quot;/&gt;&lt;/object&gt;&lt;object type=&quot;3&quot; unique_id=&quot;10238&quot;&gt;&lt;property id=&quot;20148&quot; value=&quot;5&quot;/&gt;&lt;property id=&quot;20300&quot; value=&quot;Slide 7 - &amp;quot;Pozycja wyjściowa – słabe strony (3/5)&amp;quot;&quot;/&gt;&lt;property id=&quot;20307&quot; value=&quot;319&quot;/&gt;&lt;/object&gt;&lt;object type=&quot;3&quot; unique_id=&quot;10291&quot;&gt;&lt;property id=&quot;20148&quot; value=&quot;5&quot;/&gt;&lt;property id=&quot;20300&quot; value=&quot;Slide 8 - &amp;quot;Pozycja wyjściowa – słabe strony (4/5)&amp;quot;&quot;/&gt;&lt;property id=&quot;20307&quot; value=&quot;320&quot;/&gt;&lt;/object&gt;&lt;object type=&quot;3&quot; unique_id=&quot;10292&quot;&gt;&lt;property id=&quot;20148&quot; value=&quot;5&quot;/&gt;&lt;property id=&quot;20300&quot; value=&quot;Slide 9 - &amp;quot;Pozycja wyjściowa – słabe strony (5/5)&amp;quot;&quot;/&gt;&lt;property id=&quot;20307&quot; value=&quot;321&quot;/&gt;&lt;/object&gt;&lt;object type=&quot;3&quot; unique_id=&quot;10398&quot;&gt;&lt;property id=&quot;20148&quot; value=&quot;5&quot;/&gt;&lt;property id=&quot;20300&quot; value=&quot;Slide 4 - &amp;quot;Pozycja wyjściowa – silne strony (2/2)&amp;quot;&quot;/&gt;&lt;property id=&quot;20307&quot; value=&quot;322&quot;/&gt;&lt;/object&gt;&lt;object type=&quot;3&quot; unique_id=&quot;10447&quot;&gt;&lt;property id=&quot;20148&quot; value=&quot;5&quot;/&gt;&lt;property id=&quot;20300&quot; value=&quot;Slide 6 - &amp;quot;Pozycja wyjściowa – słabe strony (2/5)&amp;quot;&quot;/&gt;&lt;property id=&quot;20307&quot; value=&quot;323&quot;/&gt;&lt;/object&gt;&lt;object type=&quot;3&quot; unique_id=&quot;10754&quot;&gt;&lt;property id=&quot;20148&quot; value=&quot;5&quot;/&gt;&lt;property id=&quot;20300&quot; value=&quot;Slide 21 - &amp;quot;Program tworzenia wartości (2/2)&amp;quot;&quot;/&gt;&lt;property id=&quot;20307&quot; value=&quot;324&quot;/&gt;&lt;/object&gt;&lt;object type=&quot;3&quot; unique_id=&quot;10869&quot;&gt;&lt;property id=&quot;20148&quot; value=&quot;5&quot;/&gt;&lt;property id=&quot;20300&quot; value=&quot;Slide 16 - &amp;quot;Dział Realizacji – pracownicy i projekty&amp;quot;&quot;/&gt;&lt;property id=&quot;20307&quot; value=&quot;325&quot;/&gt;&lt;/object&gt;&lt;object type=&quot;3&quot; unique_id=&quot;11064&quot;&gt;&lt;property id=&quot;20148&quot; value=&quot;5&quot;/&gt;&lt;property id=&quot;20300&quot; value=&quot;Slide 18&quot;/&gt;&lt;property id=&quot;20307&quot; value=&quot;327&quot;/&gt;&lt;/object&gt;&lt;object type=&quot;3&quot; unique_id=&quot;11122&quot;&gt;&lt;property id=&quot;20148&quot; value=&quot;5&quot;/&gt;&lt;property id=&quot;20300&quot; value=&quot;Slide 19&quot;/&gt;&lt;property id=&quot;20307&quot; value=&quot;328&quot;/&gt;&lt;/object&gt;&lt;object type=&quot;3&quot; unique_id=&quot;11901&quot;&gt;&lt;property id=&quot;20148&quot; value=&quot;5&quot;/&gt;&lt;property id=&quot;20300&quot; value=&quot;Slide 13 - &amp;quot;Sezonowość przychodów w latach 2002-2011&amp;quot;&quot;/&gt;&lt;property id=&quot;20307&quot; value=&quot;332&quot;/&gt;&lt;/object&gt;&lt;object type=&quot;3&quot; unique_id=&quot;12218&quot;&gt;&lt;property id=&quot;20148&quot; value=&quot;5&quot;/&gt;&lt;property id=&quot;20300&quot; value=&quot;Slide 12 - &amp;quot;Dane finansowe i operacyjne 2002-2012&amp;quot;&quot;/&gt;&lt;property id=&quot;20307&quot; value=&quot;334&quot;/&gt;&lt;/object&gt;&lt;object type=&quot;3&quot; unique_id=&quot;12419&quot;&gt;&lt;property id=&quot;20148&quot; value=&quot;5&quot;/&gt;&lt;property id=&quot;20300&quot; value=&quot;Slide 15 - &amp;quot;Dane finansowe 2009-2012 (2/2)&amp;quot;&quot;/&gt;&lt;property id=&quot;20307&quot; value=&quot;335&quot;/&gt;&lt;/object&gt;&lt;object type=&quot;3&quot; unique_id=&quot;12468&quot;&gt;&lt;property id=&quot;20148&quot; value=&quot;5&quot;/&gt;&lt;property id=&quot;20300&quot; value=&quot;Slide 10 - &amp;quot;Szanse&amp;quot;&quot;/&gt;&lt;property id=&quot;20307&quot; value=&quot;336&quot;/&gt;&lt;/object&gt;&lt;object type=&quot;3&quot; unique_id=&quot;12469&quot;&gt;&lt;property id=&quot;20148&quot; value=&quot;5&quot;/&gt;&lt;property id=&quot;20300&quot; value=&quot;Slide 11 - &amp;quot;Zagrożenia&amp;quot;&quot;/&gt;&lt;property id=&quot;20307&quot; value=&quot;337&quot;/&gt;&lt;/object&gt;&lt;object type=&quot;3&quot; unique_id=&quot;12709&quot;&gt;&lt;property id=&quot;20148&quot; value=&quot;5&quot;/&gt;&lt;property id=&quot;20300&quot; value=&quot;Slide 14 - &amp;quot;Dane finansowe 2009-2012 (1/2)&amp;quot;&quot;/&gt;&lt;property id=&quot;20307&quot; value=&quot;339&quot;/&gt;&lt;/object&gt;&lt;object type=&quot;3&quot; unique_id=&quot;12763&quot;&gt;&lt;property id=&quot;20148&quot; value=&quot;5&quot;/&gt;&lt;property id=&quot;20300&quot; value=&quot;Slide 17&quot;/&gt;&lt;property id=&quot;20307&quot; value=&quot;341&quot;/&gt;&lt;/object&gt;&lt;object type=&quot;3&quot; unique_id=&quot;12764&quot;&gt;&lt;property id=&quot;20148&quot; value=&quot;5&quot;/&gt;&lt;property id=&quot;20300&quot; value=&quot;Slide 1 - &amp;quot;Projekt „Wektor”&amp;quot;&quot;/&gt;&lt;property id=&quot;20307&quot; value=&quot;342&quot;/&gt;&lt;/object&gt;&lt;object type=&quot;3&quot; unique_id=&quot;12765&quot;&gt;&lt;property id=&quot;20148&quot; value=&quot;5&quot;/&gt;&lt;property id=&quot;20300&quot; value=&quot;Slide 2 - &amp;quot;Harmonogram prac projektowych – gdzie jesteśmy?&amp;quot;&quot;/&gt;&lt;property id=&quot;20307&quot; value=&quot;343&quot;/&gt;&lt;/object&gt;&lt;/object&gt;&lt;/object&gt;&lt;/database&gt;"/>
  <p:tag name="SECTOMILLISECCONVERTED" val="1"/>
  <p:tag name="THINKCELLPRESENTATIONDONOTDELETE" val="&lt;?xml version=&quot;1.0&quot; encoding=&quot;UTF-16&quot; standalone=&quot;yes&quot;?&gt;&#10;&lt;root reqver=&quot;17839&quot;&gt;&lt;version val=&quot;21174&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1&quot;&gt;&lt;elem m_fUsage=&quot;1.89999999999999990000E+000&quot;&gt;&lt;m_ppcolschidx val=&quot;0&quot;/&gt;&lt;m_rgb r=&quot;dd&quot; g=&quot;0&quot; b=&quot;23&quot;/&gt;&lt;/elem&gt;&lt;/m_vecMRU&gt;&lt;/m_mruColor&gt;&lt;m_mapectfillschemeMRU&gt;&lt;key val=&quot;0&quot;/&gt;&lt;elem&gt;&lt;m_nPartnerID val=&quot;530&quot;/&gt;&lt;m_nIndex val=&quot;2&quot;/&gt;&lt;/elem&gt;&lt;key val=&quot;1&quot;/&gt;&lt;elem&gt;&lt;m_nPartnerID val=&quot;530&quot;/&gt;&lt;m_nIndex val=&quot;4&quot;/&gt;&lt;/elem&gt;&lt;key val=&quot;2&quot;/&gt;&lt;elem&gt;&lt;m_nPartnerID val=&quot;530&quot;/&gt;&lt;m_nIndex val=&quot;4&quot;/&gt;&lt;/elem&gt;&lt;key val=&quot;3&quot;/&gt;&lt;elem&gt;&lt;m_nPartnerID val=&quot;530&quot;/&gt;&lt;m_nIndex val=&quot;5&quot;/&gt;&lt;/elem&gt;&lt;/m_mapectfillschemeMRU&gt;&lt;m_eweekdayFirstOfWeek val=&quot;2&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chDecimalSymbol17909&gt;,&lt;/m_chDecimalSymbol17909&gt;&lt;m_nGroupingDigits17909 val=&quot;3&quot;/&gt;&lt;m_chGroupingSymbol17909&gt;.&lt;/m_chGroupingSymbol17909&gt;&lt;/m_precDefault&gt;&lt;/CDefaultPrec&gt;&lt;/root&gt;"/>
  <p:tag name="THINKCELLUNDODONOTDELETE" val="59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OFlOTIeI0aRIpfMWJ4Ok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IYUhq20okmpDxafadGx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v50e7cgxE0CuwXbcoqXvO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IYUhq20okmpDxafadGxN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v50e7cgxE0CuwXbcoqXvO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v50e7cgxE0CuwXbcoqXvOQ"/>
</p:tagLst>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3721</Words>
  <Application>Microsoft Office PowerPoint</Application>
  <PresentationFormat>Pokaz na ekranie (4:3)</PresentationFormat>
  <Paragraphs>748</Paragraphs>
  <Slides>139</Slides>
  <Notes>54</Notes>
  <HiddenSlides>0</HiddenSlides>
  <MMClips>0</MMClips>
  <ScaleCrop>false</ScaleCrop>
  <HeadingPairs>
    <vt:vector size="6" baseType="variant">
      <vt:variant>
        <vt:lpstr>Motyw</vt:lpstr>
      </vt:variant>
      <vt:variant>
        <vt:i4>1</vt:i4>
      </vt:variant>
      <vt:variant>
        <vt:lpstr>Osadzone serwery OLE</vt:lpstr>
      </vt:variant>
      <vt:variant>
        <vt:i4>1</vt:i4>
      </vt:variant>
      <vt:variant>
        <vt:lpstr>Tytuły slajdów</vt:lpstr>
      </vt:variant>
      <vt:variant>
        <vt:i4>139</vt:i4>
      </vt:variant>
    </vt:vector>
  </HeadingPairs>
  <TitlesOfParts>
    <vt:vector size="141" baseType="lpstr">
      <vt:lpstr>Motyw pakietu Office</vt:lpstr>
      <vt:lpstr>think-cell Slide</vt:lpstr>
      <vt:lpstr>Jak programować aby nie zwariować?</vt:lpstr>
      <vt:lpstr>Na początek</vt:lpstr>
      <vt:lpstr>Co to za gość?</vt:lpstr>
      <vt:lpstr>Co ja tu robię?</vt:lpstr>
      <vt:lpstr>Co ja tu robię?</vt:lpstr>
      <vt:lpstr>Co ja tu robię?</vt:lpstr>
      <vt:lpstr>Co ja tu robię?</vt:lpstr>
      <vt:lpstr>Co ja tu robię?</vt:lpstr>
      <vt:lpstr>Co ja tu robię?</vt:lpstr>
      <vt:lpstr>Punkt wyjścia</vt:lpstr>
      <vt:lpstr>Punkt wyjścia</vt:lpstr>
      <vt:lpstr>Punkt wyjścia</vt:lpstr>
      <vt:lpstr>I po co to wszystko?</vt:lpstr>
      <vt:lpstr>I po co to wszystko?</vt:lpstr>
      <vt:lpstr>I po co to wszystko?</vt:lpstr>
      <vt:lpstr>I po co to wszystko?</vt:lpstr>
      <vt:lpstr>I po co to wszystko?</vt:lpstr>
      <vt:lpstr>Więc czym jest jakość</vt:lpstr>
      <vt:lpstr>Więc czym jest jakość</vt:lpstr>
      <vt:lpstr>Więc czym jest jakość</vt:lpstr>
      <vt:lpstr>Więc czym jest jakość</vt:lpstr>
      <vt:lpstr>Więc czym jest jakość</vt:lpstr>
      <vt:lpstr>Jak programować aby nie zwariować?</vt:lpstr>
      <vt:lpstr>Czysty kod</vt:lpstr>
      <vt:lpstr>Czysty kod</vt:lpstr>
      <vt:lpstr>Slajd 26</vt:lpstr>
      <vt:lpstr>Slajd 27</vt:lpstr>
      <vt:lpstr>Poziom I</vt:lpstr>
      <vt:lpstr>Poziom I</vt:lpstr>
      <vt:lpstr>Slajd 30</vt:lpstr>
      <vt:lpstr>Slajd 31</vt:lpstr>
      <vt:lpstr>Slajd 32</vt:lpstr>
      <vt:lpstr>Metody</vt:lpstr>
      <vt:lpstr>Metody – przykład z życia</vt:lpstr>
      <vt:lpstr>Poziom I</vt:lpstr>
      <vt:lpstr>Funkcje</vt:lpstr>
      <vt:lpstr>Funkcje</vt:lpstr>
      <vt:lpstr>Slajd 38</vt:lpstr>
      <vt:lpstr>Slajd 39</vt:lpstr>
      <vt:lpstr>Slajd 40</vt:lpstr>
      <vt:lpstr>Funkcje</vt:lpstr>
      <vt:lpstr>Poziom I</vt:lpstr>
      <vt:lpstr>Komentarze</vt:lpstr>
      <vt:lpstr>Komentarze</vt:lpstr>
      <vt:lpstr>Slajd 45</vt:lpstr>
      <vt:lpstr>Komentarze</vt:lpstr>
      <vt:lpstr>Poziom I</vt:lpstr>
      <vt:lpstr>Formatowanie </vt:lpstr>
      <vt:lpstr>Poziom I</vt:lpstr>
      <vt:lpstr>Prawo Demeter</vt:lpstr>
      <vt:lpstr>Prawo Demeter</vt:lpstr>
      <vt:lpstr>Prawo Demeter</vt:lpstr>
      <vt:lpstr>Slajd 53</vt:lpstr>
      <vt:lpstr>Poziom I</vt:lpstr>
      <vt:lpstr>Zwracanie null</vt:lpstr>
      <vt:lpstr>Zwracanie null</vt:lpstr>
      <vt:lpstr>Slajd 57</vt:lpstr>
      <vt:lpstr>Przekazywanie null</vt:lpstr>
      <vt:lpstr>Przekazywanie null</vt:lpstr>
      <vt:lpstr>Miara czystego kodu</vt:lpstr>
      <vt:lpstr>Czysty projekt</vt:lpstr>
      <vt:lpstr>Poziom II - SOLIDny programista</vt:lpstr>
      <vt:lpstr>SOLIDny programista</vt:lpstr>
      <vt:lpstr>Kod obiektowy</vt:lpstr>
      <vt:lpstr>Slajd 65</vt:lpstr>
      <vt:lpstr>Slajd 66</vt:lpstr>
      <vt:lpstr>Slajd 67</vt:lpstr>
      <vt:lpstr>Slajd 68</vt:lpstr>
      <vt:lpstr>Odpowiedzialność. Enkapsulacja. Kompozycja</vt:lpstr>
      <vt:lpstr>Wzorce projektowe</vt:lpstr>
      <vt:lpstr>Wzorce projektowe: komenda</vt:lpstr>
      <vt:lpstr>Wzorce projektowe: komenda</vt:lpstr>
      <vt:lpstr>Moduły</vt:lpstr>
      <vt:lpstr>Frameworki</vt:lpstr>
      <vt:lpstr>Nie ma idealnych rozwiązań</vt:lpstr>
      <vt:lpstr>Nie ma idealnych rozwiązań</vt:lpstr>
      <vt:lpstr>Nie ma idealnych rozwiązań</vt:lpstr>
      <vt:lpstr>Nie ma idealnych rozwiązań</vt:lpstr>
      <vt:lpstr>Nie ma idealnych rozwiązań</vt:lpstr>
      <vt:lpstr>Nie ma idealnych rozwiązań</vt:lpstr>
      <vt:lpstr>Nie ma idealnych rozwiązań</vt:lpstr>
      <vt:lpstr>Nie ma idealnych rozwiązań</vt:lpstr>
      <vt:lpstr>Nie ma idealnych rozwiązań</vt:lpstr>
      <vt:lpstr>Nie ma idealnych złoytych środków</vt:lpstr>
      <vt:lpstr>SOLIDny programista</vt:lpstr>
      <vt:lpstr>Slajd 86</vt:lpstr>
      <vt:lpstr>Wartości</vt:lpstr>
      <vt:lpstr>Wartości</vt:lpstr>
      <vt:lpstr>Slajd 89</vt:lpstr>
      <vt:lpstr>Implementation Patterns</vt:lpstr>
      <vt:lpstr>Slajd 91</vt:lpstr>
      <vt:lpstr>Implementation patterns</vt:lpstr>
      <vt:lpstr>Implementation patterns</vt:lpstr>
      <vt:lpstr>Implementation patterns</vt:lpstr>
      <vt:lpstr>Slajd 95</vt:lpstr>
      <vt:lpstr>Po co to wszystko?</vt:lpstr>
      <vt:lpstr>Complexity and confusion</vt:lpstr>
      <vt:lpstr>Complexity and confusion</vt:lpstr>
      <vt:lpstr>Affordance</vt:lpstr>
      <vt:lpstr>Affordance</vt:lpstr>
      <vt:lpstr>Slajd 101</vt:lpstr>
      <vt:lpstr>Slajd 102</vt:lpstr>
      <vt:lpstr>Po co to wszystko?</vt:lpstr>
      <vt:lpstr>Budujemy nawyki</vt:lpstr>
      <vt:lpstr>By żyło się lepiej</vt:lpstr>
      <vt:lpstr>Szukamy doświadczenia, pytamy</vt:lpstr>
      <vt:lpstr>Samodzielnie poszukujemy drogi</vt:lpstr>
      <vt:lpstr>Stosujemy framework na siłę</vt:lpstr>
      <vt:lpstr>Porzucamy framework i robimy po staremu</vt:lpstr>
      <vt:lpstr>By w sytuacjach trudnych…</vt:lpstr>
      <vt:lpstr>… brniemy nie wiadomo gdzie …</vt:lpstr>
      <vt:lpstr>… mimo że cel był wyraźny</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Jak żyć?</vt:lpstr>
      <vt:lpstr>Slajd 138</vt:lpstr>
      <vt:lpstr>Slajd 139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2012-05-19T17:57:31Z</dcterms:created>
  <dcterms:modified xsi:type="dcterms:W3CDTF">2013-11-28T20:11:18Z</dcterms:modified>
</cp:coreProperties>
</file>